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5.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8.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9.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0.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1" r:id="rId2"/>
    <p:sldMasterId id="2147483732" r:id="rId3"/>
    <p:sldMasterId id="2147483743" r:id="rId4"/>
    <p:sldMasterId id="2147483754" r:id="rId5"/>
    <p:sldMasterId id="2147483765" r:id="rId6"/>
    <p:sldMasterId id="2147483776" r:id="rId7"/>
    <p:sldMasterId id="2147483787" r:id="rId8"/>
    <p:sldMasterId id="2147483798" r:id="rId9"/>
    <p:sldMasterId id="2147483809" r:id="rId10"/>
    <p:sldMasterId id="2147483820" r:id="rId11"/>
    <p:sldMasterId id="2147483831" r:id="rId12"/>
    <p:sldMasterId id="2147483842" r:id="rId13"/>
    <p:sldMasterId id="2147483853" r:id="rId14"/>
    <p:sldMasterId id="2147483864" r:id="rId15"/>
    <p:sldMasterId id="2147483875" r:id="rId16"/>
    <p:sldMasterId id="2147483886" r:id="rId17"/>
    <p:sldMasterId id="2147483897" r:id="rId18"/>
    <p:sldMasterId id="2147483920" r:id="rId19"/>
    <p:sldMasterId id="2147483932" r:id="rId20"/>
    <p:sldMasterId id="2147483944" r:id="rId21"/>
  </p:sldMasterIdLst>
  <p:notesMasterIdLst>
    <p:notesMasterId r:id="rId84"/>
  </p:notesMasterIdLst>
  <p:handoutMasterIdLst>
    <p:handoutMasterId r:id="rId85"/>
  </p:handoutMasterIdLst>
  <p:sldIdLst>
    <p:sldId id="264" r:id="rId22"/>
    <p:sldId id="266" r:id="rId23"/>
    <p:sldId id="273" r:id="rId24"/>
    <p:sldId id="328" r:id="rId25"/>
    <p:sldId id="329" r:id="rId26"/>
    <p:sldId id="327" r:id="rId27"/>
    <p:sldId id="326" r:id="rId28"/>
    <p:sldId id="330" r:id="rId29"/>
    <p:sldId id="331" r:id="rId30"/>
    <p:sldId id="274" r:id="rId31"/>
    <p:sldId id="275" r:id="rId32"/>
    <p:sldId id="276" r:id="rId33"/>
    <p:sldId id="277" r:id="rId34"/>
    <p:sldId id="279" r:id="rId35"/>
    <p:sldId id="278"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25" r:id="rId59"/>
    <p:sldId id="32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24" r:id="rId73"/>
    <p:sldId id="323" r:id="rId74"/>
    <p:sldId id="314" r:id="rId75"/>
    <p:sldId id="315" r:id="rId76"/>
    <p:sldId id="316" r:id="rId77"/>
    <p:sldId id="317" r:id="rId78"/>
    <p:sldId id="318" r:id="rId79"/>
    <p:sldId id="272" r:id="rId80"/>
    <p:sldId id="270" r:id="rId81"/>
    <p:sldId id="271" r:id="rId82"/>
    <p:sldId id="332" r:id="rId8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824"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AD7FF95-6EAD-4981-BD84-A92043B49E8F}" type="datetimeFigureOut">
              <a:rPr lang="en-GB" smtClean="0"/>
              <a:t>29/08/2013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8CFBAAF-2868-4EA2-B965-4715A1F837C9}" type="slidenum">
              <a:rPr lang="en-GB" smtClean="0"/>
              <a:t>‹#›</a:t>
            </a:fld>
            <a:endParaRPr lang="en-GB"/>
          </a:p>
        </p:txBody>
      </p:sp>
    </p:spTree>
    <p:extLst>
      <p:ext uri="{BB962C8B-B14F-4D97-AF65-F5344CB8AC3E}">
        <p14:creationId xmlns:p14="http://schemas.microsoft.com/office/powerpoint/2010/main" val="508877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89BD3F-4B18-458D-9FD5-0993A26F6753}" type="datetimeFigureOut">
              <a:rPr lang="en-GB" smtClean="0"/>
              <a:t>29/08/2013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4203E37-5730-49C6-BB61-2CDF59A08758}" type="slidenum">
              <a:rPr lang="en-GB" smtClean="0"/>
              <a:t>‹#›</a:t>
            </a:fld>
            <a:endParaRPr lang="en-GB"/>
          </a:p>
        </p:txBody>
      </p:sp>
    </p:spTree>
    <p:extLst>
      <p:ext uri="{BB962C8B-B14F-4D97-AF65-F5344CB8AC3E}">
        <p14:creationId xmlns:p14="http://schemas.microsoft.com/office/powerpoint/2010/main" val="369833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03E4C2-467D-4D90-B088-4A522BE48541}" type="slidenum">
              <a:rPr lang="en-US" smtClean="0"/>
              <a:pPr eaLnBrk="1" hangingPunct="1"/>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pitchFamily="34" charset="0"/>
                <a:cs typeface="Arial" pitchFamily="34" charset="0"/>
              </a:rPr>
              <a:t>Mental health influences how we think and feel about ourselves and others and how we interpret events. It affects our capacity to learn, to communicate and to form, sustain and end relationships. It also influences our ability to cope with change, transition and life events: having a baby, moving house, experiencing bereavement. </a:t>
            </a:r>
            <a:r>
              <a:rPr lang="en-GB" sz="1000" smtClean="0">
                <a:latin typeface="Arial" pitchFamily="34" charset="0"/>
                <a:cs typeface="Arial" pitchFamily="34" charset="0"/>
              </a:rPr>
              <a:t>(Friedli 2004)</a:t>
            </a:r>
            <a:endParaRPr lang="en-US" sz="1000" smtClean="0">
              <a:latin typeface="Arial" pitchFamily="34" charset="0"/>
              <a:cs typeface="Arial" pitchFamily="34" charset="0"/>
            </a:endParaRPr>
          </a:p>
          <a:p>
            <a:pPr eaLnBrk="1" hangingPunct="1"/>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Talk about Anti Stigma campaigns here – Time to Change (www.time-to-change.org.uk), Shift (www.shift.org.uk)</a:t>
            </a:r>
          </a:p>
          <a:p>
            <a:endParaRPr lang="en-GB" smtClean="0">
              <a:latin typeface="Arial" pitchFamily="34" charset="0"/>
              <a:cs typeface="Arial" pitchFamily="34" charset="0"/>
            </a:endParaRPr>
          </a:p>
          <a:p>
            <a:r>
              <a:rPr lang="en-GB" smtClean="0">
                <a:latin typeface="Arial" pitchFamily="34" charset="0"/>
                <a:cs typeface="Arial" pitchFamily="34" charset="0"/>
              </a:rPr>
              <a:t>6 Strands of Inequality are:</a:t>
            </a:r>
          </a:p>
          <a:p>
            <a:pPr>
              <a:buFont typeface="Calibri" pitchFamily="34" charset="0"/>
              <a:buAutoNum type="arabicPeriod"/>
            </a:pPr>
            <a:r>
              <a:rPr lang="en-GB" smtClean="0">
                <a:latin typeface="Arial" pitchFamily="34" charset="0"/>
                <a:cs typeface="Arial" pitchFamily="34" charset="0"/>
              </a:rPr>
              <a:t>Race/Ethnicity</a:t>
            </a:r>
          </a:p>
          <a:p>
            <a:pPr>
              <a:buFont typeface="Calibri" pitchFamily="34" charset="0"/>
              <a:buAutoNum type="arabicPeriod"/>
            </a:pPr>
            <a:r>
              <a:rPr lang="en-GB" smtClean="0">
                <a:latin typeface="Arial" pitchFamily="34" charset="0"/>
                <a:cs typeface="Arial" pitchFamily="34" charset="0"/>
              </a:rPr>
              <a:t>Disability</a:t>
            </a:r>
          </a:p>
          <a:p>
            <a:pPr>
              <a:buFont typeface="Calibri" pitchFamily="34" charset="0"/>
              <a:buAutoNum type="arabicPeriod"/>
            </a:pPr>
            <a:r>
              <a:rPr lang="en-GB" smtClean="0">
                <a:latin typeface="Arial" pitchFamily="34" charset="0"/>
                <a:cs typeface="Arial" pitchFamily="34" charset="0"/>
              </a:rPr>
              <a:t>Gender</a:t>
            </a:r>
          </a:p>
          <a:p>
            <a:pPr>
              <a:buFont typeface="Calibri" pitchFamily="34" charset="0"/>
              <a:buAutoNum type="arabicPeriod"/>
            </a:pPr>
            <a:r>
              <a:rPr lang="en-GB" smtClean="0">
                <a:latin typeface="Arial" pitchFamily="34" charset="0"/>
                <a:cs typeface="Arial" pitchFamily="34" charset="0"/>
              </a:rPr>
              <a:t>Age</a:t>
            </a:r>
          </a:p>
          <a:p>
            <a:pPr>
              <a:buFont typeface="Calibri" pitchFamily="34" charset="0"/>
              <a:buAutoNum type="arabicPeriod"/>
            </a:pPr>
            <a:r>
              <a:rPr lang="en-GB" smtClean="0">
                <a:latin typeface="Arial" pitchFamily="34" charset="0"/>
                <a:cs typeface="Arial" pitchFamily="34" charset="0"/>
              </a:rPr>
              <a:t>Religion/Belief</a:t>
            </a:r>
          </a:p>
          <a:p>
            <a:pPr>
              <a:buFont typeface="Calibri" pitchFamily="34" charset="0"/>
              <a:buAutoNum type="arabicPeriod"/>
            </a:pPr>
            <a:r>
              <a:rPr lang="en-GB" smtClean="0">
                <a:latin typeface="Arial" pitchFamily="34" charset="0"/>
                <a:cs typeface="Arial" pitchFamily="34" charset="0"/>
              </a:rPr>
              <a:t>Sexual Orientation</a:t>
            </a:r>
          </a:p>
          <a:p>
            <a:pPr>
              <a:buFont typeface="Calibri" pitchFamily="34" charset="0"/>
              <a:buAutoNum type="arabicPeriod"/>
            </a:pPr>
            <a:endParaRPr lang="en-GB" smtClean="0">
              <a:latin typeface="Arial" pitchFamily="34" charset="0"/>
              <a:cs typeface="Arial" pitchFamily="34" charset="0"/>
            </a:endParaRPr>
          </a:p>
          <a:p>
            <a:pPr>
              <a:buFont typeface="+mj-lt" charset="0"/>
              <a:buNone/>
            </a:pPr>
            <a:r>
              <a:rPr lang="en-GB" smtClean="0">
                <a:latin typeface="Arial" pitchFamily="34" charset="0"/>
                <a:cs typeface="Arial" pitchFamily="34" charset="0"/>
              </a:rPr>
              <a:t>Instructors are encouraged to use a handout for participants on the Six Inequality Strands</a:t>
            </a:r>
          </a:p>
          <a:p>
            <a:endParaRPr lang="en-GB" smtClean="0">
              <a:latin typeface="Arial" pitchFamily="34" charset="0"/>
              <a:cs typeface="Arial" pitchFamily="34" charset="0"/>
            </a:endParaRPr>
          </a:p>
          <a:p>
            <a:pPr>
              <a:buFont typeface="Calibri" pitchFamily="34" charset="0"/>
              <a:buAutoNum type="arabicPeriod"/>
            </a:pPr>
            <a:endParaRPr lang="en-GB" smtClean="0">
              <a:latin typeface="Arial" pitchFamily="34" charset="0"/>
              <a:cs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8410C66-3BBE-4872-A18B-15C340575CBE}" type="slidenum">
              <a:rPr lang="en-US" smtClean="0"/>
              <a:pPr eaLnBrk="1" hangingPunct="1"/>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19A79A-8253-4CB5-9C4B-BECACE94D127}" type="slidenum">
              <a:rPr lang="en-US" smtClean="0"/>
              <a:pPr eaLnBrk="1" hangingPunct="1"/>
              <a:t>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This is an opportunity to involve participants in thinking about stressors in their own lives</a:t>
            </a:r>
          </a:p>
          <a:p>
            <a:endParaRPr lang="en-GB" smtClean="0">
              <a:latin typeface="Arial" pitchFamily="34" charset="0"/>
              <a:cs typeface="Arial" pitchFamily="34" charset="0"/>
            </a:endParaRPr>
          </a:p>
          <a:p>
            <a:r>
              <a:rPr lang="en-GB" smtClean="0">
                <a:latin typeface="Arial" pitchFamily="34" charset="0"/>
                <a:cs typeface="Arial" pitchFamily="34" charset="0"/>
              </a:rPr>
              <a:t>Key message:  It is acceptable to talk about “stress”, but less acceptable to talk about “mental health/illness”</a:t>
            </a:r>
          </a:p>
          <a:p>
            <a:endParaRPr lang="en-GB" smtClean="0">
              <a:latin typeface="Arial" pitchFamily="34" charset="0"/>
              <a:cs typeface="Arial" pitchFamily="34" charset="0"/>
            </a:endParaRPr>
          </a:p>
          <a:p>
            <a:r>
              <a:rPr lang="en-GB" smtClean="0">
                <a:latin typeface="Arial" pitchFamily="34" charset="0"/>
                <a:cs typeface="Arial" pitchFamily="34" charset="0"/>
              </a:rPr>
              <a:t>Key message:  Some stress is good for us, but too much is damaging; and what is “too much” varies by individuals, and by time</a:t>
            </a:r>
          </a:p>
          <a:p>
            <a:endParaRPr lang="en-GB" smtClean="0">
              <a:latin typeface="Arial" pitchFamily="34" charset="0"/>
              <a:cs typeface="Arial" pitchFamily="34" charset="0"/>
            </a:endParaRPr>
          </a:p>
          <a:p>
            <a:r>
              <a:rPr lang="en-GB" smtClean="0">
                <a:latin typeface="Arial" pitchFamily="34" charset="0"/>
                <a:cs typeface="Arial" pitchFamily="34" charset="0"/>
              </a:rPr>
              <a:t>Opportunity to mention stress/vulnerability model</a:t>
            </a:r>
          </a:p>
          <a:p>
            <a:endParaRPr lang="en-GB" smtClean="0">
              <a:latin typeface="Arial" pitchFamily="34" charset="0"/>
              <a:cs typeface="Arial"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36D0D95-6488-45ED-A847-8D39F3DA809C}" type="slidenum">
              <a:rPr lang="en-US" smtClean="0"/>
              <a:pPr eaLnBrk="1" hangingPunct="1"/>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There are other definitions in DSM-IV (</a:t>
            </a:r>
            <a:r>
              <a:rPr lang="en-GB" i="1" smtClean="0">
                <a:solidFill>
                  <a:srgbClr val="000000"/>
                </a:solidFill>
                <a:latin typeface="Verdana" pitchFamily="34" charset="0"/>
                <a:cs typeface="Arial" pitchFamily="34" charset="0"/>
              </a:rPr>
              <a:t>Diagnostic and Statistical Manual of Mental Disorders</a:t>
            </a:r>
            <a:r>
              <a:rPr lang="en-GB" smtClean="0">
                <a:solidFill>
                  <a:srgbClr val="000000"/>
                </a:solidFill>
                <a:latin typeface="Verdana" pitchFamily="34" charset="0"/>
                <a:cs typeface="Arial" pitchFamily="34" charset="0"/>
              </a:rPr>
              <a:t> 1994, Fourth Edition , American Psychiatric Association) </a:t>
            </a:r>
          </a:p>
          <a:p>
            <a:r>
              <a:rPr lang="en-GB" smtClean="0">
                <a:solidFill>
                  <a:srgbClr val="000000"/>
                </a:solidFill>
                <a:latin typeface="Verdana" pitchFamily="34" charset="0"/>
                <a:cs typeface="Arial" pitchFamily="34" charset="0"/>
              </a:rPr>
              <a:t>and in ICD-10 (</a:t>
            </a:r>
            <a:r>
              <a:rPr lang="en-GB" i="1" smtClean="0">
                <a:solidFill>
                  <a:srgbClr val="000000"/>
                </a:solidFill>
                <a:latin typeface="Verdana" pitchFamily="34" charset="0"/>
                <a:cs typeface="Arial" pitchFamily="34" charset="0"/>
              </a:rPr>
              <a:t>International Classification of Diseases, Classification of Mental and Behavioural Disorders</a:t>
            </a:r>
            <a:r>
              <a:rPr lang="en-GB" smtClean="0">
                <a:solidFill>
                  <a:srgbClr val="000000"/>
                </a:solidFill>
                <a:latin typeface="Verdana" pitchFamily="34" charset="0"/>
                <a:cs typeface="Arial" pitchFamily="34" charset="0"/>
              </a:rPr>
              <a:t> 1992, World Health Organisation, Geneva).</a:t>
            </a:r>
          </a:p>
          <a:p>
            <a:r>
              <a:rPr lang="en-GB" smtClean="0">
                <a:solidFill>
                  <a:srgbClr val="000000"/>
                </a:solidFill>
                <a:latin typeface="Verdana" pitchFamily="34" charset="0"/>
                <a:cs typeface="Arial" pitchFamily="34" charset="0"/>
              </a:rPr>
              <a:t>However they are too long and detailed to be used on one slide.</a:t>
            </a:r>
          </a:p>
          <a:p>
            <a:endParaRPr lang="en-GB" smtClean="0">
              <a:solidFill>
                <a:srgbClr val="000000"/>
              </a:solidFill>
              <a:latin typeface="Verdana" pitchFamily="34" charset="0"/>
              <a:cs typeface="Arial" pitchFamily="34" charset="0"/>
            </a:endParaRPr>
          </a:p>
          <a:p>
            <a:r>
              <a:rPr lang="en-GB" smtClean="0">
                <a:solidFill>
                  <a:srgbClr val="000000"/>
                </a:solidFill>
                <a:latin typeface="Verdana" pitchFamily="34" charset="0"/>
                <a:cs typeface="Arial" pitchFamily="34" charset="0"/>
              </a:rPr>
              <a:t>The reference in the manual on page 25 (and in the first version of the slides) to clinical depression lasting at least two weeks, is still relevant and important, but in fact most episodes of depression last several months (average 9 months, rarely less than 6 months, sometimes a year or longer).  The two week reference is for clinical diagnosis only</a:t>
            </a:r>
          </a:p>
          <a:p>
            <a:endParaRPr lang="en-GB" smtClean="0">
              <a:latin typeface="Arial" pitchFamily="34" charset="0"/>
              <a:cs typeface="Arial"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F900D8-EA3A-415F-AB5E-DEAC55C89334}" type="slidenum">
              <a:rPr lang="en-US" smtClean="0"/>
              <a:pPr eaLnBrk="1" hangingPunct="1"/>
              <a:t>26</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34DF1FE-642B-474E-B089-ED2D92C48364}" type="slidenum">
              <a:rPr lang="en-US" smtClean="0"/>
              <a:pPr eaLnBrk="1" hangingPunct="1"/>
              <a:t>27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ED79380-9E36-4DD7-B8F3-7D2FC1C8107D}" type="slidenum">
              <a:rPr lang="en-US" smtClean="0"/>
              <a:pPr eaLnBrk="1" hangingPunct="1"/>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19063A-0CC6-44EE-97F3-DE0CDE06CB80}" type="slidenum">
              <a:rPr lang="en-US" smtClean="0"/>
              <a:pPr eaLnBrk="1" hangingPunct="1"/>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64845C-D1DE-4159-B10B-6493C573C4FC}" type="slidenum">
              <a:rPr lang="en-US" smtClean="0"/>
              <a:pPr eaLnBrk="1" hangingPunct="1"/>
              <a:t>30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Useful to refer to the Shift Line Managers’ Web Resource at this point – free to download from the Shift website, www.shift.org.uk </a:t>
            </a:r>
          </a:p>
          <a:p>
            <a:endParaRPr lang="en-GB" smtClean="0">
              <a:latin typeface="Arial" pitchFamily="34" charset="0"/>
              <a:cs typeface="Arial" pitchFamily="34" charset="0"/>
            </a:endParaRPr>
          </a:p>
          <a:p>
            <a:r>
              <a:rPr lang="en-GB" smtClean="0">
                <a:latin typeface="Arial" pitchFamily="34" charset="0"/>
                <a:cs typeface="Arial" pitchFamily="34" charset="0"/>
              </a:rPr>
              <a:t>Shift also have a Resource Review Panel which recommends resources, many available on the website, for use with employers</a:t>
            </a:r>
          </a:p>
          <a:p>
            <a:endParaRPr lang="en-GB" smtClean="0">
              <a:latin typeface="Arial" pitchFamily="34" charset="0"/>
              <a:cs typeface="Arial"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D57039-3EC7-4907-9AA4-4987E670D8CD}" type="slidenum">
              <a:rPr lang="en-US" smtClean="0"/>
              <a:pPr eaLnBrk="1" hangingPunct="1"/>
              <a:t>31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203E37-5730-49C6-BB61-2CDF59A08758}"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267187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The horizontal axis is the best place to fit medical language.  The vertical axis is the best place for social language</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2D97775-3EE7-47DE-9B5A-B6AD99F735C3}" type="slidenum">
              <a:rPr lang="en-US" smtClean="0"/>
              <a:pPr eaLnBrk="1" hangingPunct="1"/>
              <a:t>10</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132AA480-5D0E-4998-BA6A-725F91F81A72}" type="slidenum">
              <a:rPr lang="es-MX" sz="1200" baseline="0">
                <a:solidFill>
                  <a:prstClr val="black"/>
                </a:solidFill>
              </a:rPr>
              <a:pPr eaLnBrk="1" hangingPunct="1"/>
              <a:t>40</a:t>
            </a:fld>
            <a:endParaRPr lang="en-US" sz="1200" baseline="0">
              <a:solidFill>
                <a:prstClr val="black"/>
              </a:solidFill>
            </a:endParaRPr>
          </a:p>
        </p:txBody>
      </p:sp>
      <p:sp>
        <p:nvSpPr>
          <p:cNvPr id="41987" name="80897 Rectángulo"/>
          <p:cNvSpPr>
            <a:spLocks noGrp="1" noRot="1" noChangeAspect="1" noChangeArrowheads="1" noTextEdit="1"/>
          </p:cNvSpPr>
          <p:nvPr>
            <p:ph type="sldImg"/>
          </p:nvPr>
        </p:nvSpPr>
        <p:spPr>
          <a:noFill/>
          <a:ln cap="flat">
            <a:headEnd type="none" w="med" len="med"/>
            <a:tailEnd type="none" w="med" len="med"/>
          </a:ln>
        </p:spPr>
      </p:sp>
      <p:sp>
        <p:nvSpPr>
          <p:cNvPr id="41988" name="80898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C980A1BD-0297-4846-9A95-E354B200FFF4}" type="slidenum">
              <a:rPr lang="es-MX" sz="1200" baseline="0">
                <a:solidFill>
                  <a:prstClr val="black"/>
                </a:solidFill>
              </a:rPr>
              <a:pPr eaLnBrk="1" hangingPunct="1"/>
              <a:t>41</a:t>
            </a:fld>
            <a:endParaRPr lang="en-US" sz="1200" baseline="0">
              <a:solidFill>
                <a:prstClr val="black"/>
              </a:solidFill>
            </a:endParaRPr>
          </a:p>
        </p:txBody>
      </p:sp>
      <p:sp>
        <p:nvSpPr>
          <p:cNvPr id="43011" name="125953 Rectángulo"/>
          <p:cNvSpPr>
            <a:spLocks noGrp="1" noRot="1" noChangeAspect="1" noChangeArrowheads="1" noTextEdit="1"/>
          </p:cNvSpPr>
          <p:nvPr>
            <p:ph type="sldImg"/>
          </p:nvPr>
        </p:nvSpPr>
        <p:spPr>
          <a:noFill/>
          <a:ln cap="flat">
            <a:headEnd type="none" w="med" len="med"/>
            <a:tailEnd type="none" w="med" len="med"/>
          </a:ln>
        </p:spPr>
      </p:sp>
      <p:sp>
        <p:nvSpPr>
          <p:cNvPr id="43012" name="125954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FFBEE63E-D6B4-431A-88EC-E59EE85336EC}" type="slidenum">
              <a:rPr lang="es-MX" sz="1200" baseline="0">
                <a:solidFill>
                  <a:prstClr val="black"/>
                </a:solidFill>
              </a:rPr>
              <a:pPr eaLnBrk="1" hangingPunct="1"/>
              <a:t>43</a:t>
            </a:fld>
            <a:endParaRPr lang="en-US" sz="1200" baseline="0">
              <a:solidFill>
                <a:prstClr val="black"/>
              </a:solidFill>
            </a:endParaRPr>
          </a:p>
        </p:txBody>
      </p:sp>
      <p:sp>
        <p:nvSpPr>
          <p:cNvPr id="44035" name="81921 Rectángulo"/>
          <p:cNvSpPr>
            <a:spLocks noGrp="1" noRot="1" noChangeAspect="1" noChangeArrowheads="1" noTextEdit="1"/>
          </p:cNvSpPr>
          <p:nvPr>
            <p:ph type="sldImg"/>
          </p:nvPr>
        </p:nvSpPr>
        <p:spPr>
          <a:noFill/>
          <a:ln cap="flat">
            <a:headEnd type="none" w="med" len="med"/>
            <a:tailEnd type="none" w="med" len="med"/>
          </a:ln>
        </p:spPr>
      </p:sp>
      <p:sp>
        <p:nvSpPr>
          <p:cNvPr id="44036" name="81922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00A0B243-8F0B-483C-89BB-F0725299F02B}" type="slidenum">
              <a:rPr lang="es-MX" sz="1200" baseline="0">
                <a:solidFill>
                  <a:prstClr val="black"/>
                </a:solidFill>
              </a:rPr>
              <a:pPr eaLnBrk="1" hangingPunct="1"/>
              <a:t>44</a:t>
            </a:fld>
            <a:endParaRPr lang="en-US" sz="1200" baseline="0">
              <a:solidFill>
                <a:prstClr val="black"/>
              </a:solidFill>
            </a:endParaRPr>
          </a:p>
        </p:txBody>
      </p:sp>
      <p:sp>
        <p:nvSpPr>
          <p:cNvPr id="45059" name="82945 Rectángulo"/>
          <p:cNvSpPr>
            <a:spLocks noGrp="1" noRot="1" noChangeAspect="1" noChangeArrowheads="1" noTextEdit="1"/>
          </p:cNvSpPr>
          <p:nvPr>
            <p:ph type="sldImg"/>
          </p:nvPr>
        </p:nvSpPr>
        <p:spPr>
          <a:noFill/>
          <a:ln cap="flat">
            <a:headEnd type="none" w="med" len="med"/>
            <a:tailEnd type="none" w="med" len="med"/>
          </a:ln>
        </p:spPr>
      </p:sp>
      <p:sp>
        <p:nvSpPr>
          <p:cNvPr id="45060" name="82946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4FF618BF-F031-41E3-85FF-644540E4909D}" type="slidenum">
              <a:rPr lang="es-MX" sz="1200" baseline="0">
                <a:solidFill>
                  <a:prstClr val="black"/>
                </a:solidFill>
              </a:rPr>
              <a:pPr eaLnBrk="1" hangingPunct="1"/>
              <a:t>45</a:t>
            </a:fld>
            <a:endParaRPr lang="en-US" sz="1200" baseline="0">
              <a:solidFill>
                <a:prstClr val="black"/>
              </a:solidFill>
            </a:endParaRPr>
          </a:p>
        </p:txBody>
      </p:sp>
      <p:sp>
        <p:nvSpPr>
          <p:cNvPr id="46083" name="83969 Rectángulo"/>
          <p:cNvSpPr>
            <a:spLocks noGrp="1" noRot="1" noChangeAspect="1" noChangeArrowheads="1" noTextEdit="1"/>
          </p:cNvSpPr>
          <p:nvPr>
            <p:ph type="sldImg"/>
          </p:nvPr>
        </p:nvSpPr>
        <p:spPr>
          <a:noFill/>
          <a:ln cap="flat">
            <a:headEnd type="none" w="med" len="med"/>
            <a:tailEnd type="none" w="med" len="med"/>
          </a:ln>
        </p:spPr>
      </p:sp>
      <p:sp>
        <p:nvSpPr>
          <p:cNvPr id="46084" name="83970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A60C90A7-7B1B-49AF-BBD5-2847CE5CADA6}" type="slidenum">
              <a:rPr lang="es-MX" sz="1200" baseline="0">
                <a:solidFill>
                  <a:prstClr val="black"/>
                </a:solidFill>
              </a:rPr>
              <a:pPr eaLnBrk="1" hangingPunct="1"/>
              <a:t>46</a:t>
            </a:fld>
            <a:endParaRPr lang="en-US" sz="1200" baseline="0">
              <a:solidFill>
                <a:prstClr val="black"/>
              </a:solidFill>
            </a:endParaRPr>
          </a:p>
        </p:txBody>
      </p:sp>
      <p:sp>
        <p:nvSpPr>
          <p:cNvPr id="47107" name="84993 Rectángulo"/>
          <p:cNvSpPr>
            <a:spLocks noGrp="1" noRot="1" noChangeAspect="1" noChangeArrowheads="1" noTextEdit="1"/>
          </p:cNvSpPr>
          <p:nvPr>
            <p:ph type="sldImg"/>
          </p:nvPr>
        </p:nvSpPr>
        <p:spPr>
          <a:noFill/>
          <a:ln cap="flat">
            <a:headEnd type="none" w="med" len="med"/>
            <a:tailEnd type="none" w="med" len="med"/>
          </a:ln>
        </p:spPr>
      </p:sp>
      <p:sp>
        <p:nvSpPr>
          <p:cNvPr id="47108" name="125954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s-ES_tradnl" smtClean="0"/>
              <a:t>www.photostogo.com</a:t>
            </a:r>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DEC32F09-E639-4F53-A9D3-1699F87CAF9E}" type="slidenum">
              <a:rPr lang="es-MX" sz="1200" baseline="0">
                <a:solidFill>
                  <a:prstClr val="black"/>
                </a:solidFill>
              </a:rPr>
              <a:pPr eaLnBrk="1" hangingPunct="1"/>
              <a:t>47</a:t>
            </a:fld>
            <a:endParaRPr lang="en-US" sz="1200" baseline="0">
              <a:solidFill>
                <a:prstClr val="black"/>
              </a:solidFill>
            </a:endParaRPr>
          </a:p>
        </p:txBody>
      </p:sp>
      <p:sp>
        <p:nvSpPr>
          <p:cNvPr id="48131" name="86017 Rectángulo"/>
          <p:cNvSpPr>
            <a:spLocks noGrp="1" noRot="1" noChangeAspect="1" noChangeArrowheads="1" noTextEdit="1"/>
          </p:cNvSpPr>
          <p:nvPr>
            <p:ph type="sldImg"/>
          </p:nvPr>
        </p:nvSpPr>
        <p:spPr>
          <a:noFill/>
          <a:ln cap="flat">
            <a:headEnd type="none" w="med" len="med"/>
            <a:tailEnd type="none" w="med" len="med"/>
          </a:ln>
        </p:spPr>
      </p:sp>
      <p:sp>
        <p:nvSpPr>
          <p:cNvPr id="48132" name="118786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50000"/>
              </a:spcBef>
            </a:pPr>
            <a:r>
              <a:rPr lang="es-ES" smtClean="0">
                <a:solidFill>
                  <a:schemeClr val="bg1"/>
                </a:solidFill>
              </a:rPr>
              <a:t>"</a:t>
            </a:r>
            <a:r>
              <a:rPr lang="es-ES" b="1" smtClean="0">
                <a:solidFill>
                  <a:schemeClr val="bg1"/>
                </a:solidFill>
              </a:rPr>
              <a:t>© Photographer: Mikhail Tolstoy | Agency: Dreamstime.com</a:t>
            </a:r>
            <a:r>
              <a:rPr lang="es-ES" smtClean="0">
                <a:solidFill>
                  <a:schemeClr val="bg1"/>
                </a:solidFill>
              </a:rPr>
              <a:t>" </a:t>
            </a:r>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8CECFEF5-F9AE-42D1-8946-2758376A233F}" type="slidenum">
              <a:rPr lang="es-MX" sz="1200" baseline="0">
                <a:solidFill>
                  <a:prstClr val="black"/>
                </a:solidFill>
              </a:rPr>
              <a:pPr eaLnBrk="1" hangingPunct="1"/>
              <a:t>48</a:t>
            </a:fld>
            <a:endParaRPr lang="en-US" sz="1200" baseline="0">
              <a:solidFill>
                <a:prstClr val="black"/>
              </a:solidFill>
            </a:endParaRPr>
          </a:p>
        </p:txBody>
      </p:sp>
      <p:sp>
        <p:nvSpPr>
          <p:cNvPr id="49155" name="87041 Rectángulo"/>
          <p:cNvSpPr>
            <a:spLocks noGrp="1" noRot="1" noChangeAspect="1" noChangeArrowheads="1" noTextEdit="1"/>
          </p:cNvSpPr>
          <p:nvPr>
            <p:ph type="sldImg"/>
          </p:nvPr>
        </p:nvSpPr>
        <p:spPr>
          <a:noFill/>
          <a:ln cap="flat">
            <a:headEnd type="none" w="med" len="med"/>
            <a:tailEnd type="none" w="med" len="med"/>
          </a:ln>
        </p:spPr>
      </p:sp>
      <p:sp>
        <p:nvSpPr>
          <p:cNvPr id="49156" name="87042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AFEB1A59-8C14-4967-8681-AE0658753FC7}" type="slidenum">
              <a:rPr lang="es-MX" sz="1200" baseline="0">
                <a:solidFill>
                  <a:prstClr val="black"/>
                </a:solidFill>
              </a:rPr>
              <a:pPr eaLnBrk="1" hangingPunct="1"/>
              <a:t>49</a:t>
            </a:fld>
            <a:endParaRPr lang="en-US" sz="1200" baseline="0">
              <a:solidFill>
                <a:prstClr val="black"/>
              </a:solidFill>
            </a:endParaRPr>
          </a:p>
        </p:txBody>
      </p:sp>
      <p:sp>
        <p:nvSpPr>
          <p:cNvPr id="50179" name="88065 Rectángulo"/>
          <p:cNvSpPr>
            <a:spLocks noGrp="1" noRot="1" noChangeAspect="1" noChangeArrowheads="1" noTextEdit="1"/>
          </p:cNvSpPr>
          <p:nvPr>
            <p:ph type="sldImg"/>
          </p:nvPr>
        </p:nvSpPr>
        <p:spPr>
          <a:noFill/>
          <a:ln cap="flat">
            <a:headEnd type="none" w="med" len="med"/>
            <a:tailEnd type="none" w="med" len="med"/>
          </a:ln>
        </p:spPr>
      </p:sp>
      <p:sp>
        <p:nvSpPr>
          <p:cNvPr id="50180" name="88066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DF6E8778-82A3-4ACF-AACE-467AF6CDFAE9}" type="slidenum">
              <a:rPr lang="es-MX" sz="1200" baseline="0">
                <a:solidFill>
                  <a:prstClr val="black"/>
                </a:solidFill>
              </a:rPr>
              <a:pPr eaLnBrk="1" hangingPunct="1"/>
              <a:t>50</a:t>
            </a:fld>
            <a:endParaRPr lang="en-US" sz="1200" baseline="0">
              <a:solidFill>
                <a:prstClr val="black"/>
              </a:solidFill>
            </a:endParaRPr>
          </a:p>
        </p:txBody>
      </p:sp>
      <p:sp>
        <p:nvSpPr>
          <p:cNvPr id="51203" name="89089 Rectángulo"/>
          <p:cNvSpPr>
            <a:spLocks noGrp="1" noRot="1" noChangeAspect="1" noChangeArrowheads="1" noTextEdit="1"/>
          </p:cNvSpPr>
          <p:nvPr>
            <p:ph type="sldImg"/>
          </p:nvPr>
        </p:nvSpPr>
        <p:spPr>
          <a:noFill/>
          <a:ln cap="flat">
            <a:headEnd type="none" w="med" len="med"/>
            <a:tailEnd type="none" w="med" len="med"/>
          </a:ln>
        </p:spPr>
      </p:sp>
      <p:sp>
        <p:nvSpPr>
          <p:cNvPr id="51204" name="69634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s-ES_tradnl" smtClean="0"/>
              <a:t>www.photostogo.com</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b="1" smtClean="0">
                <a:latin typeface="Arial" pitchFamily="34" charset="0"/>
                <a:cs typeface="Arial" pitchFamily="34" charset="0"/>
              </a:rPr>
              <a:t>Protective factors:</a:t>
            </a:r>
          </a:p>
          <a:p>
            <a:pPr>
              <a:buFontTx/>
              <a:buChar char="•"/>
            </a:pPr>
            <a:r>
              <a:rPr lang="en-GB" smtClean="0">
                <a:latin typeface="Arial" pitchFamily="34" charset="0"/>
                <a:cs typeface="Arial" pitchFamily="34" charset="0"/>
              </a:rPr>
              <a:t> </a:t>
            </a:r>
            <a:r>
              <a:rPr lang="en-GB" i="1" smtClean="0">
                <a:latin typeface="Arial" pitchFamily="34" charset="0"/>
                <a:cs typeface="Arial" pitchFamily="34" charset="0"/>
              </a:rPr>
              <a:t>Life skills</a:t>
            </a:r>
          </a:p>
          <a:p>
            <a:pPr lvl="1">
              <a:buFontTx/>
              <a:buChar char="•"/>
            </a:pPr>
            <a:r>
              <a:rPr lang="en-GB" smtClean="0">
                <a:latin typeface="Arial" pitchFamily="34" charset="0"/>
                <a:cs typeface="Arial" pitchFamily="34" charset="0"/>
              </a:rPr>
              <a:t> Parenting</a:t>
            </a:r>
          </a:p>
          <a:p>
            <a:pPr lvl="1">
              <a:buFontTx/>
              <a:buChar char="•"/>
            </a:pPr>
            <a:r>
              <a:rPr lang="en-GB" smtClean="0">
                <a:latin typeface="Arial" pitchFamily="34" charset="0"/>
                <a:cs typeface="Arial" pitchFamily="34" charset="0"/>
              </a:rPr>
              <a:t> Self belief</a:t>
            </a:r>
          </a:p>
          <a:p>
            <a:pPr lvl="1">
              <a:buFontTx/>
              <a:buChar char="•"/>
            </a:pPr>
            <a:r>
              <a:rPr lang="en-GB" smtClean="0">
                <a:latin typeface="Arial" pitchFamily="34" charset="0"/>
                <a:cs typeface="Arial" pitchFamily="34" charset="0"/>
              </a:rPr>
              <a:t> Confidence</a:t>
            </a:r>
          </a:p>
          <a:p>
            <a:pPr lvl="1">
              <a:buFontTx/>
              <a:buChar char="•"/>
            </a:pPr>
            <a:r>
              <a:rPr lang="en-GB" smtClean="0">
                <a:latin typeface="Arial" pitchFamily="34" charset="0"/>
                <a:cs typeface="Arial" pitchFamily="34" charset="0"/>
              </a:rPr>
              <a:t> Problem solving</a:t>
            </a:r>
          </a:p>
          <a:p>
            <a:pPr lvl="1">
              <a:buFontTx/>
              <a:buChar char="•"/>
            </a:pPr>
            <a:r>
              <a:rPr lang="en-GB" smtClean="0">
                <a:latin typeface="Arial" pitchFamily="34" charset="0"/>
                <a:cs typeface="Arial" pitchFamily="34" charset="0"/>
              </a:rPr>
              <a:t> Communication</a:t>
            </a:r>
          </a:p>
          <a:p>
            <a:pPr lvl="1">
              <a:buFontTx/>
              <a:buChar char="•"/>
            </a:pPr>
            <a:r>
              <a:rPr lang="en-GB" smtClean="0">
                <a:latin typeface="Arial" pitchFamily="34" charset="0"/>
                <a:cs typeface="Arial" pitchFamily="34" charset="0"/>
              </a:rPr>
              <a:t> Coping skills</a:t>
            </a:r>
          </a:p>
          <a:p>
            <a:pPr lvl="1">
              <a:buFontTx/>
              <a:buChar char="•"/>
            </a:pPr>
            <a:r>
              <a:rPr lang="en-GB" smtClean="0">
                <a:latin typeface="Arial" pitchFamily="34" charset="0"/>
                <a:cs typeface="Arial" pitchFamily="34" charset="0"/>
              </a:rPr>
              <a:t> Conflict resolution</a:t>
            </a:r>
          </a:p>
          <a:p>
            <a:pPr lvl="1">
              <a:buFontTx/>
              <a:buChar char="•"/>
            </a:pPr>
            <a:r>
              <a:rPr lang="en-GB" smtClean="0">
                <a:latin typeface="Arial" pitchFamily="34" charset="0"/>
                <a:cs typeface="Arial" pitchFamily="34" charset="0"/>
              </a:rPr>
              <a:t> Respectful relations</a:t>
            </a:r>
          </a:p>
          <a:p>
            <a:pPr lvl="1">
              <a:buFontTx/>
              <a:buChar char="•"/>
            </a:pPr>
            <a:r>
              <a:rPr lang="en-GB" smtClean="0">
                <a:latin typeface="Arial" pitchFamily="34" charset="0"/>
                <a:cs typeface="Arial" pitchFamily="34" charset="0"/>
              </a:rPr>
              <a:t> Emotional literacy</a:t>
            </a:r>
          </a:p>
          <a:p>
            <a:pPr lvl="1">
              <a:buFontTx/>
              <a:buChar char="•"/>
            </a:pPr>
            <a:r>
              <a:rPr lang="en-GB" smtClean="0">
                <a:latin typeface="Arial" pitchFamily="34" charset="0"/>
                <a:cs typeface="Arial" pitchFamily="34" charset="0"/>
              </a:rPr>
              <a:t> Values and beliefs</a:t>
            </a:r>
          </a:p>
          <a:p>
            <a:pPr>
              <a:buFontTx/>
              <a:buChar char="•"/>
            </a:pPr>
            <a:r>
              <a:rPr lang="en-GB" smtClean="0">
                <a:latin typeface="Arial" pitchFamily="34" charset="0"/>
                <a:cs typeface="Arial" pitchFamily="34" charset="0"/>
              </a:rPr>
              <a:t> </a:t>
            </a:r>
            <a:r>
              <a:rPr lang="en-GB" i="1" smtClean="0">
                <a:latin typeface="Arial" pitchFamily="34" charset="0"/>
                <a:cs typeface="Arial" pitchFamily="34" charset="0"/>
              </a:rPr>
              <a:t>Community engagement / physical health</a:t>
            </a:r>
          </a:p>
          <a:p>
            <a:pPr lvl="1">
              <a:buFontTx/>
              <a:buChar char="•"/>
            </a:pPr>
            <a:r>
              <a:rPr lang="en-GB" i="1" smtClean="0">
                <a:latin typeface="Arial" pitchFamily="34" charset="0"/>
                <a:cs typeface="Arial" pitchFamily="34" charset="0"/>
              </a:rPr>
              <a:t> </a:t>
            </a:r>
            <a:r>
              <a:rPr lang="en-GB" smtClean="0">
                <a:latin typeface="Arial" pitchFamily="34" charset="0"/>
                <a:cs typeface="Arial" pitchFamily="34" charset="0"/>
              </a:rPr>
              <a:t>Tolerant community</a:t>
            </a:r>
          </a:p>
          <a:p>
            <a:pPr lvl="1">
              <a:buFontTx/>
              <a:buChar char="•"/>
            </a:pPr>
            <a:r>
              <a:rPr lang="en-GB" smtClean="0">
                <a:latin typeface="Arial" pitchFamily="34" charset="0"/>
                <a:cs typeface="Arial" pitchFamily="34" charset="0"/>
              </a:rPr>
              <a:t> Meaningful activity</a:t>
            </a:r>
          </a:p>
          <a:p>
            <a:pPr lvl="1">
              <a:buFontTx/>
              <a:buChar char="•"/>
            </a:pPr>
            <a:r>
              <a:rPr lang="en-GB" smtClean="0">
                <a:latin typeface="Arial" pitchFamily="34" charset="0"/>
                <a:cs typeface="Arial" pitchFamily="34" charset="0"/>
              </a:rPr>
              <a:t> Social network</a:t>
            </a:r>
          </a:p>
          <a:p>
            <a:pPr lvl="1">
              <a:buFontTx/>
              <a:buChar char="•"/>
            </a:pPr>
            <a:r>
              <a:rPr lang="en-GB" smtClean="0">
                <a:latin typeface="Arial" pitchFamily="34" charset="0"/>
                <a:cs typeface="Arial" pitchFamily="34" charset="0"/>
              </a:rPr>
              <a:t> Arts &amp; culture</a:t>
            </a:r>
          </a:p>
          <a:p>
            <a:pPr lvl="1">
              <a:buFontTx/>
              <a:buChar char="•"/>
            </a:pPr>
            <a:r>
              <a:rPr lang="en-GB" smtClean="0">
                <a:latin typeface="Arial" pitchFamily="34" charset="0"/>
                <a:cs typeface="Arial" pitchFamily="34" charset="0"/>
              </a:rPr>
              <a:t> Homes</a:t>
            </a:r>
          </a:p>
          <a:p>
            <a:pPr lvl="1">
              <a:buFontTx/>
              <a:buChar char="•"/>
            </a:pPr>
            <a:r>
              <a:rPr lang="en-GB" smtClean="0">
                <a:latin typeface="Arial" pitchFamily="34" charset="0"/>
                <a:cs typeface="Arial" pitchFamily="34" charset="0"/>
              </a:rPr>
              <a:t> Positive parenting</a:t>
            </a:r>
          </a:p>
          <a:p>
            <a:pPr lvl="1">
              <a:buFontTx/>
              <a:buChar char="•"/>
            </a:pPr>
            <a:r>
              <a:rPr lang="en-GB" smtClean="0">
                <a:latin typeface="Arial" pitchFamily="34" charset="0"/>
                <a:cs typeface="Arial" pitchFamily="34" charset="0"/>
              </a:rPr>
              <a:t> Physical activity</a:t>
            </a:r>
          </a:p>
          <a:p>
            <a:pPr lvl="1">
              <a:buFontTx/>
              <a:buChar char="•"/>
            </a:pPr>
            <a:r>
              <a:rPr lang="en-GB" smtClean="0">
                <a:latin typeface="Arial" pitchFamily="34" charset="0"/>
                <a:cs typeface="Arial" pitchFamily="34" charset="0"/>
              </a:rPr>
              <a:t> Nutrition</a:t>
            </a:r>
          </a:p>
          <a:p>
            <a:pPr lvl="1">
              <a:buFontTx/>
              <a:buChar char="•"/>
            </a:pPr>
            <a:r>
              <a:rPr lang="en-GB" smtClean="0">
                <a:latin typeface="Arial" pitchFamily="34" charset="0"/>
                <a:cs typeface="Arial" pitchFamily="34" charset="0"/>
              </a:rPr>
              <a:t> Rest and reflection</a:t>
            </a:r>
          </a:p>
          <a:p>
            <a:pPr lvl="1"/>
            <a:endParaRPr lang="en-GB" smtClean="0">
              <a:latin typeface="Arial" pitchFamily="34" charset="0"/>
              <a:cs typeface="Arial" pitchFamily="34" charset="0"/>
            </a:endParaRPr>
          </a:p>
          <a:p>
            <a:r>
              <a:rPr lang="en-GB" b="1" smtClean="0">
                <a:latin typeface="Arial" pitchFamily="34" charset="0"/>
                <a:cs typeface="Arial" pitchFamily="34" charset="0"/>
              </a:rPr>
              <a:t>Risk factors:</a:t>
            </a:r>
          </a:p>
          <a:p>
            <a:pPr>
              <a:buFontTx/>
              <a:buChar char="•"/>
            </a:pPr>
            <a:r>
              <a:rPr lang="en-GB" i="1" smtClean="0">
                <a:latin typeface="Arial" pitchFamily="34" charset="0"/>
                <a:cs typeface="Arial" pitchFamily="34" charset="0"/>
              </a:rPr>
              <a:t> Individual </a:t>
            </a:r>
          </a:p>
          <a:p>
            <a:pPr lvl="1">
              <a:buFontTx/>
              <a:buChar char="•"/>
            </a:pPr>
            <a:r>
              <a:rPr lang="en-GB" i="1" smtClean="0">
                <a:latin typeface="Arial" pitchFamily="34" charset="0"/>
                <a:cs typeface="Arial" pitchFamily="34" charset="0"/>
              </a:rPr>
              <a:t> </a:t>
            </a:r>
            <a:r>
              <a:rPr lang="en-GB" smtClean="0">
                <a:latin typeface="Arial" pitchFamily="34" charset="0"/>
                <a:cs typeface="Arial" pitchFamily="34" charset="0"/>
              </a:rPr>
              <a:t>Alcohol</a:t>
            </a:r>
          </a:p>
          <a:p>
            <a:pPr lvl="1">
              <a:buFontTx/>
              <a:buChar char="•"/>
            </a:pPr>
            <a:r>
              <a:rPr lang="en-GB" smtClean="0">
                <a:latin typeface="Arial" pitchFamily="34" charset="0"/>
                <a:cs typeface="Arial" pitchFamily="34" charset="0"/>
              </a:rPr>
              <a:t> Drugs</a:t>
            </a:r>
          </a:p>
          <a:p>
            <a:pPr lvl="1">
              <a:buFontTx/>
              <a:buChar char="•"/>
            </a:pPr>
            <a:r>
              <a:rPr lang="en-GB" smtClean="0">
                <a:latin typeface="Arial" pitchFamily="34" charset="0"/>
                <a:cs typeface="Arial" pitchFamily="34" charset="0"/>
              </a:rPr>
              <a:t> Smoking</a:t>
            </a:r>
          </a:p>
          <a:p>
            <a:pPr lvl="1">
              <a:buFontTx/>
              <a:buChar char="•"/>
            </a:pPr>
            <a:r>
              <a:rPr lang="en-GB" smtClean="0">
                <a:latin typeface="Arial" pitchFamily="34" charset="0"/>
                <a:cs typeface="Arial" pitchFamily="34" charset="0"/>
              </a:rPr>
              <a:t> Abuse</a:t>
            </a:r>
          </a:p>
          <a:p>
            <a:pPr lvl="1">
              <a:buFontTx/>
              <a:buChar char="•"/>
            </a:pPr>
            <a:r>
              <a:rPr lang="en-GB" smtClean="0">
                <a:latin typeface="Arial" pitchFamily="34" charset="0"/>
                <a:cs typeface="Arial" pitchFamily="34" charset="0"/>
              </a:rPr>
              <a:t> Traumatic life events</a:t>
            </a:r>
          </a:p>
          <a:p>
            <a:pPr lvl="1">
              <a:buFontTx/>
              <a:buChar char="•"/>
            </a:pPr>
            <a:r>
              <a:rPr lang="en-GB" smtClean="0">
                <a:latin typeface="Arial" pitchFamily="34" charset="0"/>
                <a:cs typeface="Arial" pitchFamily="34" charset="0"/>
              </a:rPr>
              <a:t> Prison</a:t>
            </a:r>
          </a:p>
          <a:p>
            <a:pPr lvl="1">
              <a:buFontTx/>
              <a:buChar char="•"/>
            </a:pPr>
            <a:r>
              <a:rPr lang="en-GB" smtClean="0">
                <a:latin typeface="Arial" pitchFamily="34" charset="0"/>
                <a:cs typeface="Arial" pitchFamily="34" charset="0"/>
              </a:rPr>
              <a:t> Poor parenting</a:t>
            </a:r>
          </a:p>
          <a:p>
            <a:pPr lvl="1">
              <a:buFontTx/>
              <a:buChar char="•"/>
            </a:pPr>
            <a:r>
              <a:rPr lang="en-GB" smtClean="0">
                <a:latin typeface="Arial" pitchFamily="34" charset="0"/>
                <a:cs typeface="Arial" pitchFamily="34" charset="0"/>
              </a:rPr>
              <a:t> Lack of support</a:t>
            </a:r>
          </a:p>
          <a:p>
            <a:pPr lvl="1">
              <a:buFontTx/>
              <a:buChar char="•"/>
            </a:pPr>
            <a:r>
              <a:rPr lang="en-GB" smtClean="0">
                <a:latin typeface="Arial" pitchFamily="34" charset="0"/>
                <a:cs typeface="Arial" pitchFamily="34" charset="0"/>
              </a:rPr>
              <a:t> Illness</a:t>
            </a:r>
          </a:p>
          <a:p>
            <a:pPr lvl="1">
              <a:buFontTx/>
              <a:buChar char="•"/>
            </a:pPr>
            <a:r>
              <a:rPr lang="en-GB" smtClean="0">
                <a:latin typeface="Arial" pitchFamily="34" charset="0"/>
                <a:cs typeface="Arial" pitchFamily="34" charset="0"/>
              </a:rPr>
              <a:t> Genes</a:t>
            </a:r>
          </a:p>
          <a:p>
            <a:pPr>
              <a:buFontTx/>
              <a:buChar char="•"/>
            </a:pPr>
            <a:r>
              <a:rPr lang="en-GB" smtClean="0">
                <a:latin typeface="Arial" pitchFamily="34" charset="0"/>
                <a:cs typeface="Arial" pitchFamily="34" charset="0"/>
              </a:rPr>
              <a:t> </a:t>
            </a:r>
            <a:r>
              <a:rPr lang="en-GB" i="1" smtClean="0">
                <a:latin typeface="Arial" pitchFamily="34" charset="0"/>
                <a:cs typeface="Arial" pitchFamily="34" charset="0"/>
              </a:rPr>
              <a:t>Societal</a:t>
            </a:r>
          </a:p>
          <a:p>
            <a:pPr lvl="1">
              <a:buFontTx/>
              <a:buChar char="•"/>
            </a:pPr>
            <a:r>
              <a:rPr lang="en-GB" i="1" smtClean="0">
                <a:latin typeface="Arial" pitchFamily="34" charset="0"/>
                <a:cs typeface="Arial" pitchFamily="34" charset="0"/>
              </a:rPr>
              <a:t> </a:t>
            </a:r>
            <a:r>
              <a:rPr lang="en-GB" smtClean="0">
                <a:latin typeface="Arial" pitchFamily="34" charset="0"/>
                <a:cs typeface="Arial" pitchFamily="34" charset="0"/>
              </a:rPr>
              <a:t>Poverty </a:t>
            </a:r>
          </a:p>
          <a:p>
            <a:pPr lvl="1">
              <a:buFontTx/>
              <a:buChar char="•"/>
            </a:pPr>
            <a:r>
              <a:rPr lang="en-GB" smtClean="0">
                <a:latin typeface="Arial" pitchFamily="34" charset="0"/>
                <a:cs typeface="Arial" pitchFamily="34" charset="0"/>
              </a:rPr>
              <a:t> Unemployment</a:t>
            </a:r>
          </a:p>
          <a:p>
            <a:pPr lvl="1">
              <a:buFontTx/>
              <a:buChar char="•"/>
            </a:pPr>
            <a:r>
              <a:rPr lang="en-GB" smtClean="0">
                <a:latin typeface="Arial" pitchFamily="34" charset="0"/>
                <a:cs typeface="Arial" pitchFamily="34" charset="0"/>
              </a:rPr>
              <a:t> Poor education</a:t>
            </a:r>
          </a:p>
          <a:p>
            <a:pPr lvl="1">
              <a:buFontTx/>
              <a:buChar char="•"/>
            </a:pPr>
            <a:r>
              <a:rPr lang="en-GB" smtClean="0">
                <a:latin typeface="Arial" pitchFamily="34" charset="0"/>
                <a:cs typeface="Arial" pitchFamily="34" charset="0"/>
              </a:rPr>
              <a:t> Poor housing</a:t>
            </a:r>
          </a:p>
          <a:p>
            <a:pPr lvl="1">
              <a:buFontTx/>
              <a:buChar char="•"/>
            </a:pPr>
            <a:r>
              <a:rPr lang="en-GB" smtClean="0">
                <a:latin typeface="Arial" pitchFamily="34" charset="0"/>
                <a:cs typeface="Arial" pitchFamily="34" charset="0"/>
              </a:rPr>
              <a:t> Community violence</a:t>
            </a:r>
          </a:p>
          <a:p>
            <a:pPr lvl="1">
              <a:buFontTx/>
              <a:buChar char="•"/>
            </a:pPr>
            <a:r>
              <a:rPr lang="en-GB" smtClean="0">
                <a:latin typeface="Arial" pitchFamily="34" charset="0"/>
                <a:cs typeface="Arial" pitchFamily="34" charset="0"/>
              </a:rPr>
              <a:t> Disempowering services</a:t>
            </a:r>
          </a:p>
          <a:p>
            <a:pPr lvl="1">
              <a:buFontTx/>
              <a:buChar char="•"/>
            </a:pPr>
            <a:r>
              <a:rPr lang="en-GB" smtClean="0">
                <a:latin typeface="Arial" pitchFamily="34" charset="0"/>
                <a:cs typeface="Arial" pitchFamily="34" charset="0"/>
              </a:rPr>
              <a:t> Discrimination</a:t>
            </a:r>
          </a:p>
          <a:p>
            <a:pPr lvl="1">
              <a:buFontTx/>
              <a:buChar char="•"/>
            </a:pPr>
            <a:r>
              <a:rPr lang="en-GB" smtClean="0">
                <a:latin typeface="Arial" pitchFamily="34" charset="0"/>
                <a:cs typeface="Arial" pitchFamily="34" charset="0"/>
              </a:rPr>
              <a:t> Ethnicity</a:t>
            </a:r>
          </a:p>
          <a:p>
            <a:pPr lvl="1">
              <a:buFontTx/>
              <a:buChar char="•"/>
            </a:pPr>
            <a:r>
              <a:rPr lang="en-GB" smtClean="0">
                <a:latin typeface="Arial" pitchFamily="34" charset="0"/>
                <a:cs typeface="Arial" pitchFamily="34" charset="0"/>
              </a:rPr>
              <a:t> Gender</a:t>
            </a:r>
          </a:p>
          <a:p>
            <a:pPr lvl="1">
              <a:buFontTx/>
              <a:buChar char="•"/>
            </a:pPr>
            <a:r>
              <a:rPr lang="en-GB" smtClean="0">
                <a:latin typeface="Arial" pitchFamily="34" charset="0"/>
                <a:cs typeface="Arial" pitchFamily="34" charset="0"/>
              </a:rPr>
              <a:t> Disability</a:t>
            </a:r>
          </a:p>
          <a:p>
            <a:pPr lvl="1">
              <a:buFontTx/>
              <a:buChar char="•"/>
            </a:pPr>
            <a:r>
              <a:rPr lang="en-GB" smtClean="0">
                <a:latin typeface="Arial" pitchFamily="34" charset="0"/>
                <a:cs typeface="Arial" pitchFamily="34" charset="0"/>
              </a:rPr>
              <a:t> Homophobia</a:t>
            </a:r>
          </a:p>
          <a:p>
            <a:pPr lvl="1">
              <a:buFontTx/>
              <a:buChar char="•"/>
            </a:pPr>
            <a:r>
              <a:rPr lang="en-GB" smtClean="0">
                <a:latin typeface="Arial" pitchFamily="34" charset="0"/>
                <a:cs typeface="Arial" pitchFamily="34" charset="0"/>
              </a:rPr>
              <a:t> Age</a:t>
            </a:r>
          </a:p>
          <a:p>
            <a:pPr lvl="1"/>
            <a:endParaRPr lang="en-GB" smtClean="0">
              <a:latin typeface="Arial" pitchFamily="34" charset="0"/>
              <a:cs typeface="Arial" pitchFamily="34" charset="0"/>
            </a:endParaRPr>
          </a:p>
          <a:p>
            <a:r>
              <a:rPr lang="en-GB" b="1" smtClean="0">
                <a:latin typeface="Arial" pitchFamily="34" charset="0"/>
                <a:cs typeface="Arial" pitchFamily="34" charset="0"/>
              </a:rPr>
              <a:t>What is Well-being?</a:t>
            </a:r>
          </a:p>
          <a:p>
            <a:pPr>
              <a:buFontTx/>
              <a:buChar char="•"/>
            </a:pPr>
            <a:r>
              <a:rPr lang="en-GB" smtClean="0">
                <a:latin typeface="Arial" pitchFamily="34" charset="0"/>
                <a:cs typeface="Arial" pitchFamily="34" charset="0"/>
              </a:rPr>
              <a:t> Being at ease with oneself</a:t>
            </a:r>
          </a:p>
          <a:p>
            <a:pPr>
              <a:buFontTx/>
              <a:buChar char="•"/>
            </a:pPr>
            <a:r>
              <a:rPr lang="en-GB" smtClean="0">
                <a:latin typeface="Arial" pitchFamily="34" charset="0"/>
                <a:cs typeface="Arial" pitchFamily="34" charset="0"/>
              </a:rPr>
              <a:t> Having a sense of purpose, meaning and fulfilment</a:t>
            </a:r>
          </a:p>
          <a:p>
            <a:pPr>
              <a:buFontTx/>
              <a:buChar char="•"/>
            </a:pPr>
            <a:r>
              <a:rPr lang="en-GB" smtClean="0">
                <a:latin typeface="Arial" pitchFamily="34" charset="0"/>
                <a:cs typeface="Arial" pitchFamily="34" charset="0"/>
              </a:rPr>
              <a:t> Experiencing positive emotions and having the resilience to deal with life’s difficulties</a:t>
            </a:r>
          </a:p>
          <a:p>
            <a:pPr>
              <a:buFontTx/>
              <a:buChar char="•"/>
            </a:pPr>
            <a:r>
              <a:rPr lang="en-GB" smtClean="0">
                <a:latin typeface="Arial" pitchFamily="34" charset="0"/>
                <a:cs typeface="Arial" pitchFamily="34" charset="0"/>
              </a:rPr>
              <a:t> Belonging to a respectful community</a:t>
            </a:r>
          </a:p>
          <a:p>
            <a:pPr>
              <a:buFontTx/>
              <a:buChar char="•"/>
            </a:pPr>
            <a:endParaRPr lang="en-GB" smtClean="0">
              <a:latin typeface="Arial" pitchFamily="34" charset="0"/>
              <a:cs typeface="Arial" pitchFamily="34" charset="0"/>
            </a:endParaRPr>
          </a:p>
          <a:p>
            <a:r>
              <a:rPr lang="en-GB" i="1" smtClean="0">
                <a:latin typeface="Arial" pitchFamily="34" charset="0"/>
                <a:cs typeface="Arial" pitchFamily="34" charset="0"/>
              </a:rPr>
              <a:t>The above is taken with thanks from “A Dynamic Model for Well-Being”, Nurse J, Campion J, Sheehan D, 2006</a:t>
            </a:r>
          </a:p>
          <a:p>
            <a:endParaRPr lang="en-GB" i="1" smtClean="0">
              <a:latin typeface="Arial" pitchFamily="34" charset="0"/>
              <a:cs typeface="Arial" pitchFamily="34" charset="0"/>
            </a:endParaRPr>
          </a:p>
          <a:p>
            <a:endParaRPr lang="en-GB" smtClean="0">
              <a:latin typeface="Arial" pitchFamily="34" charset="0"/>
              <a:cs typeface="Arial" pitchFamily="34" charset="0"/>
            </a:endParaRPr>
          </a:p>
          <a:p>
            <a:r>
              <a:rPr lang="en-GB" b="1" smtClean="0">
                <a:latin typeface="Arial" pitchFamily="34" charset="0"/>
                <a:cs typeface="Arial" pitchFamily="34" charset="0"/>
              </a:rPr>
              <a:t>5 ways to well-being: </a:t>
            </a:r>
            <a:r>
              <a:rPr lang="en-GB" b="1" i="1" smtClean="0">
                <a:latin typeface="Arial" pitchFamily="34" charset="0"/>
                <a:cs typeface="Arial" pitchFamily="34" charset="0"/>
              </a:rPr>
              <a:t>Connect..., Be Active...,Take Notice...,Keep Learning...,Give...</a:t>
            </a:r>
          </a:p>
          <a:p>
            <a:endParaRPr lang="en-GB" i="1" smtClean="0">
              <a:latin typeface="Arial" pitchFamily="34" charset="0"/>
              <a:cs typeface="Arial" pitchFamily="34" charset="0"/>
            </a:endParaRPr>
          </a:p>
          <a:p>
            <a:r>
              <a:rPr lang="en-GB" i="1" smtClean="0">
                <a:latin typeface="Arial" pitchFamily="34" charset="0"/>
                <a:cs typeface="Arial" pitchFamily="34" charset="0"/>
              </a:rPr>
              <a:t>Extract from www.neweconomics.org – the website of the New Economics Foundation (nef):</a:t>
            </a:r>
          </a:p>
          <a:p>
            <a:endParaRPr lang="en-GB" i="1" smtClean="0">
              <a:latin typeface="Arial" pitchFamily="34" charset="0"/>
              <a:cs typeface="Arial" pitchFamily="34" charset="0"/>
            </a:endParaRPr>
          </a:p>
          <a:p>
            <a:r>
              <a:rPr lang="en-GB" smtClean="0">
                <a:latin typeface="Arial" pitchFamily="34" charset="0"/>
                <a:cs typeface="Arial" pitchFamily="34" charset="0"/>
              </a:rPr>
              <a:t>In 2008, </a:t>
            </a:r>
            <a:r>
              <a:rPr lang="en-GB" b="1" smtClean="0">
                <a:latin typeface="Arial" pitchFamily="34" charset="0"/>
                <a:cs typeface="Arial" pitchFamily="34" charset="0"/>
              </a:rPr>
              <a:t>nef</a:t>
            </a:r>
            <a:r>
              <a:rPr lang="en-GB" smtClean="0">
                <a:latin typeface="Arial" pitchFamily="34" charset="0"/>
                <a:cs typeface="Arial" pitchFamily="34" charset="0"/>
              </a:rPr>
              <a:t> (New Economics Foundation) was commissioned by the UK Government's Foresight Project to review the inter-disciplinary work of over 400 scientists from across the world. The aim was to identify a set of evidence-based actions to improve well-being, which individuals would be encouraged to build into their daily lives.</a:t>
            </a:r>
          </a:p>
          <a:p>
            <a:r>
              <a:rPr lang="en-GB" smtClean="0">
                <a:latin typeface="Arial" pitchFamily="34" charset="0"/>
                <a:cs typeface="Arial" pitchFamily="34" charset="0"/>
              </a:rPr>
              <a:t>As an illustration of how government action can be explicitly directed towards improving well-being, the following briefly sets out the five evidence-based ways to well-being and the sorts of policy interventions which could help to enable them.</a:t>
            </a:r>
          </a:p>
          <a:p>
            <a:r>
              <a:rPr lang="en-GB" b="1" i="1" smtClean="0">
                <a:latin typeface="Arial" pitchFamily="34" charset="0"/>
                <a:cs typeface="Arial" pitchFamily="34" charset="0"/>
              </a:rPr>
              <a:t>Connect...</a:t>
            </a:r>
            <a:r>
              <a:rPr lang="en-GB" smtClean="0">
                <a:latin typeface="Arial" pitchFamily="34" charset="0"/>
                <a:cs typeface="Arial" pitchFamily="34" charset="0"/>
              </a:rPr>
              <a:t/>
            </a:r>
            <a:br>
              <a:rPr lang="en-GB" smtClean="0">
                <a:latin typeface="Arial" pitchFamily="34" charset="0"/>
                <a:cs typeface="Arial" pitchFamily="34" charset="0"/>
              </a:rPr>
            </a:br>
            <a:r>
              <a:rPr lang="en-GB" smtClean="0">
                <a:latin typeface="Arial" pitchFamily="34" charset="0"/>
                <a:cs typeface="Arial" pitchFamily="34" charset="0"/>
              </a:rPr>
              <a:t>Social relationships are critical to our well-being. Survey research has found that well-being is increased by life goals associated with family, friends, social and political life and decreased by goals associated with career success and material gains. Governments can shape policies in ways that encourage citizens to spend more time with families and friends and less time in the workplace. For example, employment policy that actively promotes flexible working and reduces the burdens of commuting, alongside policies aimed at strengthening local involvement, would enable people to spend more time at home and in their communities to build supportive and lasting relationships.</a:t>
            </a:r>
          </a:p>
          <a:p>
            <a:r>
              <a:rPr lang="en-GB" b="1" i="1" smtClean="0">
                <a:latin typeface="Arial" pitchFamily="34" charset="0"/>
                <a:cs typeface="Arial" pitchFamily="34" charset="0"/>
              </a:rPr>
              <a:t>Be Active...</a:t>
            </a:r>
            <a:r>
              <a:rPr lang="en-GB" smtClean="0">
                <a:latin typeface="Arial" pitchFamily="34" charset="0"/>
                <a:cs typeface="Arial" pitchFamily="34" charset="0"/>
              </a:rPr>
              <a:t/>
            </a:r>
            <a:br>
              <a:rPr lang="en-GB" smtClean="0">
                <a:latin typeface="Arial" pitchFamily="34" charset="0"/>
                <a:cs typeface="Arial" pitchFamily="34" charset="0"/>
              </a:rPr>
            </a:br>
            <a:r>
              <a:rPr lang="en-GB" smtClean="0">
                <a:latin typeface="Arial" pitchFamily="34" charset="0"/>
                <a:cs typeface="Arial" pitchFamily="34" charset="0"/>
              </a:rPr>
              <a:t>Exercise has been shown to increase mood and has been used successfully to lower rates of depression and anxiety. Being active also develops the motor skills of children and protects against cognitive decline in the elderly. Yet for the first time in history more of the world's population live in urban than non-urban environments. Through urban design and transport policy, governments influence the way we navigate through our neighbourhoods and towns. To improve our well-being, policies could support more green space to encourage exercise and play and prioritise cycling and walking over car use.</a:t>
            </a:r>
          </a:p>
          <a:p>
            <a:r>
              <a:rPr lang="en-GB" b="1" i="1" smtClean="0">
                <a:latin typeface="Arial" pitchFamily="34" charset="0"/>
                <a:cs typeface="Arial" pitchFamily="34" charset="0"/>
              </a:rPr>
              <a:t>Take Notice...</a:t>
            </a:r>
            <a:r>
              <a:rPr lang="en-GB" smtClean="0">
                <a:latin typeface="Arial" pitchFamily="34" charset="0"/>
                <a:cs typeface="Arial" pitchFamily="34" charset="0"/>
              </a:rPr>
              <a:t/>
            </a:r>
            <a:br>
              <a:rPr lang="en-GB" smtClean="0">
                <a:latin typeface="Arial" pitchFamily="34" charset="0"/>
                <a:cs typeface="Arial" pitchFamily="34" charset="0"/>
              </a:rPr>
            </a:br>
            <a:r>
              <a:rPr lang="en-GB" smtClean="0">
                <a:latin typeface="Arial" pitchFamily="34" charset="0"/>
                <a:cs typeface="Arial" pitchFamily="34" charset="0"/>
              </a:rPr>
              <a:t>In the US, research has shown that practising awareness of sensations, thoughts and feelings can improve both the knowledge we have about ourselves and our well-being for several years. But the twenty-first century's never-ending flow of messages from companies advertising products and services leaves little opportunity to savour or reflect on our experiences. Policy that incorporates emotional awareness training and media education into universal education provision may better equip individuals to navigate their way through the information super-highway with their well-being intact; regulation to create advertising-free spaces could further improve well-being outcomes.</a:t>
            </a:r>
          </a:p>
          <a:p>
            <a:r>
              <a:rPr lang="en-GB" b="1" i="1" smtClean="0">
                <a:latin typeface="Arial" pitchFamily="34" charset="0"/>
                <a:cs typeface="Arial" pitchFamily="34" charset="0"/>
              </a:rPr>
              <a:t>Keep Learning...</a:t>
            </a:r>
            <a:r>
              <a:rPr lang="en-GB" smtClean="0">
                <a:latin typeface="Arial" pitchFamily="34" charset="0"/>
                <a:cs typeface="Arial" pitchFamily="34" charset="0"/>
              </a:rPr>
              <a:t/>
            </a:r>
            <a:br>
              <a:rPr lang="en-GB" smtClean="0">
                <a:latin typeface="Arial" pitchFamily="34" charset="0"/>
                <a:cs typeface="Arial" pitchFamily="34" charset="0"/>
              </a:rPr>
            </a:br>
            <a:r>
              <a:rPr lang="en-GB" smtClean="0">
                <a:latin typeface="Arial" pitchFamily="34" charset="0"/>
                <a:cs typeface="Arial" pitchFamily="34" charset="0"/>
              </a:rPr>
              <a:t>Learning encourages social interaction and increases self-esteem and feelings of competency. Behaviour directed by personal goals to achieve something new has been shown to increase reported life satisfaction. While there is often a much greater policy emphasis on learning in the early years of life, psychological research suggests it is a critical aspect of day-to-day living for all age groups. Therefore, policies that encourage learning, even in the elderly, will enable individuals to develop new skills, strengthen social networks and feel more able to deal with life's challenges.</a:t>
            </a:r>
          </a:p>
          <a:p>
            <a:r>
              <a:rPr lang="en-GB" b="1" i="1" smtClean="0">
                <a:latin typeface="Arial" pitchFamily="34" charset="0"/>
                <a:cs typeface="Arial" pitchFamily="34" charset="0"/>
              </a:rPr>
              <a:t>Give...</a:t>
            </a:r>
            <a:r>
              <a:rPr lang="en-GB" smtClean="0">
                <a:latin typeface="Arial" pitchFamily="34" charset="0"/>
                <a:cs typeface="Arial" pitchFamily="34" charset="0"/>
              </a:rPr>
              <a:t/>
            </a:r>
            <a:br>
              <a:rPr lang="en-GB" smtClean="0">
                <a:latin typeface="Arial" pitchFamily="34" charset="0"/>
                <a:cs typeface="Arial" pitchFamily="34" charset="0"/>
              </a:rPr>
            </a:br>
            <a:r>
              <a:rPr lang="en-GB" smtClean="0">
                <a:latin typeface="Arial" pitchFamily="34" charset="0"/>
                <a:cs typeface="Arial" pitchFamily="34" charset="0"/>
              </a:rPr>
              <a:t>Studies in neuroscience have shown that cooperative behaviour activates reward areas of the brain, suggesting we are hard wired to enjoy helping one another. Individuals actively engaged in their communities report higher well-being and their help and gestures have knock-on effects for others. But it is not simply about a one-way transaction of giving. Research by </a:t>
            </a:r>
            <a:r>
              <a:rPr lang="en-GB" b="1" smtClean="0">
                <a:latin typeface="Arial" pitchFamily="34" charset="0"/>
                <a:cs typeface="Arial" pitchFamily="34" charset="0"/>
              </a:rPr>
              <a:t>nef</a:t>
            </a:r>
            <a:r>
              <a:rPr lang="en-GB" smtClean="0">
                <a:latin typeface="Arial" pitchFamily="34" charset="0"/>
                <a:cs typeface="Arial" pitchFamily="34" charset="0"/>
              </a:rPr>
              <a:t> shows that building reciprocity and mutual exchange - through giving and receiving - is the simplest and most fundamental way of building trust between people and creating positive social relationships and resilient communities. Governments can choose to invest more in 'the core economy': the family, neighbourhood and community which, together, act as the operating system of society. Policies that provide accessible, enjoyable and rewarding ways of participation and exchange will enable more individuals to take part in social and political life.</a:t>
            </a:r>
          </a:p>
          <a:p>
            <a:endParaRPr lang="en-GB" smtClean="0">
              <a:latin typeface="Arial" pitchFamily="34" charset="0"/>
              <a:cs typeface="Arial"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5B014B-4ACE-419B-99F3-481A5EF5EAF0}" type="slidenum">
              <a:rPr lang="en-US" smtClean="0"/>
              <a:pPr eaLnBrk="1" hangingPunct="1"/>
              <a:t>11</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5A93F8C0-F070-4EE6-86F2-27EF758DBCC8}" type="slidenum">
              <a:rPr lang="es-MX" sz="1200" baseline="0">
                <a:solidFill>
                  <a:prstClr val="black"/>
                </a:solidFill>
              </a:rPr>
              <a:pPr eaLnBrk="1" hangingPunct="1"/>
              <a:t>51</a:t>
            </a:fld>
            <a:endParaRPr lang="en-US" sz="1200" baseline="0">
              <a:solidFill>
                <a:prstClr val="black"/>
              </a:solidFill>
            </a:endParaRPr>
          </a:p>
        </p:txBody>
      </p:sp>
      <p:sp>
        <p:nvSpPr>
          <p:cNvPr id="52227" name="90113 Rectángulo"/>
          <p:cNvSpPr>
            <a:spLocks noGrp="1" noRot="1" noChangeAspect="1" noChangeArrowheads="1" noTextEdit="1"/>
          </p:cNvSpPr>
          <p:nvPr>
            <p:ph type="sldImg"/>
          </p:nvPr>
        </p:nvSpPr>
        <p:spPr>
          <a:noFill/>
          <a:ln cap="flat">
            <a:headEnd type="none" w="med" len="med"/>
            <a:tailEnd type="none" w="med" len="med"/>
          </a:ln>
        </p:spPr>
      </p:sp>
      <p:sp>
        <p:nvSpPr>
          <p:cNvPr id="52228" name="90114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8" eaLnBrk="0" hangingPunct="0">
              <a:defRPr sz="2300">
                <a:solidFill>
                  <a:schemeClr val="tx1"/>
                </a:solidFill>
                <a:latin typeface="Arial" charset="0"/>
                <a:ea typeface="ＭＳ Ｐゴシック" charset="0"/>
                <a:cs typeface="ＭＳ Ｐゴシック" charset="0"/>
              </a:defRPr>
            </a:lvl1pPr>
            <a:lvl2pPr marL="719844" indent="-276863" defTabSz="913648" eaLnBrk="0" hangingPunct="0">
              <a:defRPr sz="2300">
                <a:solidFill>
                  <a:schemeClr val="tx1"/>
                </a:solidFill>
                <a:latin typeface="Arial" charset="0"/>
                <a:ea typeface="ＭＳ Ｐゴシック" charset="0"/>
              </a:defRPr>
            </a:lvl2pPr>
            <a:lvl3pPr marL="1107453" indent="-221491" defTabSz="913648" eaLnBrk="0" hangingPunct="0">
              <a:defRPr sz="2300">
                <a:solidFill>
                  <a:schemeClr val="tx1"/>
                </a:solidFill>
                <a:latin typeface="Arial" charset="0"/>
                <a:ea typeface="ＭＳ Ｐゴシック" charset="0"/>
              </a:defRPr>
            </a:lvl3pPr>
            <a:lvl4pPr marL="1550434" indent="-221491" defTabSz="913648" eaLnBrk="0" hangingPunct="0">
              <a:defRPr sz="2300">
                <a:solidFill>
                  <a:schemeClr val="tx1"/>
                </a:solidFill>
                <a:latin typeface="Arial" charset="0"/>
                <a:ea typeface="ＭＳ Ｐゴシック" charset="0"/>
              </a:defRPr>
            </a:lvl4pPr>
            <a:lvl5pPr marL="1993415" indent="-221491" defTabSz="913648" eaLnBrk="0" hangingPunct="0">
              <a:defRPr sz="2300">
                <a:solidFill>
                  <a:schemeClr val="tx1"/>
                </a:solidFill>
                <a:latin typeface="Arial" charset="0"/>
                <a:ea typeface="ＭＳ Ｐゴシック" charset="0"/>
              </a:defRPr>
            </a:lvl5pPr>
            <a:lvl6pPr marL="2436396" indent="-221491" defTabSz="913648" eaLnBrk="0" fontAlgn="base" hangingPunct="0">
              <a:spcBef>
                <a:spcPct val="0"/>
              </a:spcBef>
              <a:spcAft>
                <a:spcPct val="0"/>
              </a:spcAft>
              <a:defRPr sz="2300">
                <a:solidFill>
                  <a:schemeClr val="tx1"/>
                </a:solidFill>
                <a:latin typeface="Arial" charset="0"/>
                <a:ea typeface="ＭＳ Ｐゴシック" charset="0"/>
              </a:defRPr>
            </a:lvl6pPr>
            <a:lvl7pPr marL="2879377" indent="-221491" defTabSz="913648" eaLnBrk="0" fontAlgn="base" hangingPunct="0">
              <a:spcBef>
                <a:spcPct val="0"/>
              </a:spcBef>
              <a:spcAft>
                <a:spcPct val="0"/>
              </a:spcAft>
              <a:defRPr sz="2300">
                <a:solidFill>
                  <a:schemeClr val="tx1"/>
                </a:solidFill>
                <a:latin typeface="Arial" charset="0"/>
                <a:ea typeface="ＭＳ Ｐゴシック" charset="0"/>
              </a:defRPr>
            </a:lvl7pPr>
            <a:lvl8pPr marL="3322358" indent="-221491" defTabSz="913648" eaLnBrk="0" fontAlgn="base" hangingPunct="0">
              <a:spcBef>
                <a:spcPct val="0"/>
              </a:spcBef>
              <a:spcAft>
                <a:spcPct val="0"/>
              </a:spcAft>
              <a:defRPr sz="2300">
                <a:solidFill>
                  <a:schemeClr val="tx1"/>
                </a:solidFill>
                <a:latin typeface="Arial" charset="0"/>
                <a:ea typeface="ＭＳ Ｐゴシック" charset="0"/>
              </a:defRPr>
            </a:lvl8pPr>
            <a:lvl9pPr marL="3765339" indent="-221491" defTabSz="913648"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D3C2D86-F844-2040-A2B4-1AE06CA73583}" type="slidenum">
              <a:rPr lang="es-MX" sz="1200">
                <a:solidFill>
                  <a:prstClr val="black"/>
                </a:solidFill>
              </a:rPr>
              <a:pPr eaLnBrk="1" hangingPunct="1"/>
              <a:t>52</a:t>
            </a:fld>
            <a:endParaRPr lang="en-US" sz="1200">
              <a:solidFill>
                <a:prstClr val="black"/>
              </a:solidFill>
            </a:endParaRPr>
          </a:p>
        </p:txBody>
      </p:sp>
      <p:sp>
        <p:nvSpPr>
          <p:cNvPr id="27650" name="60417 Rectángulo"/>
          <p:cNvSpPr>
            <a:spLocks noGrp="1" noRot="1" noChangeAspect="1" noChangeArrowheads="1" noTextEdit="1"/>
          </p:cNvSpPr>
          <p:nvPr>
            <p:ph type="sldImg"/>
          </p:nvPr>
        </p:nvSpPr>
        <p:spPr>
          <a:ln w="9525" cap="flat">
            <a:headEnd type="none" w="med" len="med"/>
            <a:tailEnd type="none" w="med" len="med"/>
          </a:ln>
        </p:spPr>
      </p:sp>
      <p:sp>
        <p:nvSpPr>
          <p:cNvPr id="27651" name="60418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fontAlgn="ctr"/>
            <a:endParaRPr lang="es-E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2C592A7C-21ED-4ACD-9895-B206C4DF890D}" type="slidenum">
              <a:rPr lang="es-MX" sz="1200" baseline="0">
                <a:solidFill>
                  <a:prstClr val="black"/>
                </a:solidFill>
              </a:rPr>
              <a:pPr eaLnBrk="1" hangingPunct="1"/>
              <a:t>54</a:t>
            </a:fld>
            <a:endParaRPr lang="en-US" sz="1200" baseline="0">
              <a:solidFill>
                <a:prstClr val="black"/>
              </a:solidFill>
            </a:endParaRPr>
          </a:p>
        </p:txBody>
      </p:sp>
      <p:sp>
        <p:nvSpPr>
          <p:cNvPr id="53251" name="91137 Rectángulo"/>
          <p:cNvSpPr>
            <a:spLocks noGrp="1" noRot="1" noChangeAspect="1" noChangeArrowheads="1" noTextEdit="1"/>
          </p:cNvSpPr>
          <p:nvPr>
            <p:ph type="sldImg"/>
          </p:nvPr>
        </p:nvSpPr>
        <p:spPr>
          <a:noFill/>
          <a:ln cap="flat">
            <a:headEnd type="none" w="med" len="med"/>
            <a:tailEnd type="none" w="med" len="med"/>
          </a:ln>
        </p:spPr>
      </p:sp>
      <p:sp>
        <p:nvSpPr>
          <p:cNvPr id="53252" name="91138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02BDBAC8-4CC0-4C95-904E-6889F261078F}" type="slidenum">
              <a:rPr lang="es-MX" sz="1200" baseline="0">
                <a:solidFill>
                  <a:prstClr val="black"/>
                </a:solidFill>
              </a:rPr>
              <a:pPr eaLnBrk="1" hangingPunct="1"/>
              <a:t>55</a:t>
            </a:fld>
            <a:endParaRPr lang="en-US" sz="1200" baseline="0">
              <a:solidFill>
                <a:prstClr val="black"/>
              </a:solidFill>
            </a:endParaRPr>
          </a:p>
        </p:txBody>
      </p:sp>
      <p:sp>
        <p:nvSpPr>
          <p:cNvPr id="54275" name="92161 Rectángulo"/>
          <p:cNvSpPr>
            <a:spLocks noGrp="1" noRot="1" noChangeAspect="1" noChangeArrowheads="1" noTextEdit="1"/>
          </p:cNvSpPr>
          <p:nvPr>
            <p:ph type="sldImg"/>
          </p:nvPr>
        </p:nvSpPr>
        <p:spPr>
          <a:noFill/>
          <a:ln cap="flat">
            <a:headEnd type="none" w="med" len="med"/>
            <a:tailEnd type="none" w="med" len="med"/>
          </a:ln>
        </p:spPr>
      </p:sp>
      <p:sp>
        <p:nvSpPr>
          <p:cNvPr id="54276" name="92162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6D5BE01C-B42E-4194-9FDF-051C062935F2}" type="slidenum">
              <a:rPr lang="es-MX" sz="1200" baseline="0">
                <a:solidFill>
                  <a:prstClr val="black"/>
                </a:solidFill>
              </a:rPr>
              <a:pPr eaLnBrk="1" hangingPunct="1"/>
              <a:t>56</a:t>
            </a:fld>
            <a:endParaRPr lang="en-US" sz="1200" baseline="0">
              <a:solidFill>
                <a:prstClr val="black"/>
              </a:solidFill>
            </a:endParaRPr>
          </a:p>
        </p:txBody>
      </p:sp>
      <p:sp>
        <p:nvSpPr>
          <p:cNvPr id="59395" name="104449 Rectángulo"/>
          <p:cNvSpPr>
            <a:spLocks noGrp="1" noRot="1" noChangeAspect="1" noChangeArrowheads="1" noTextEdit="1"/>
          </p:cNvSpPr>
          <p:nvPr>
            <p:ph type="sldImg"/>
          </p:nvPr>
        </p:nvSpPr>
        <p:spPr>
          <a:noFill/>
          <a:ln cap="flat">
            <a:headEnd type="none" w="med" len="med"/>
            <a:tailEnd type="none" w="med" len="med"/>
          </a:ln>
        </p:spPr>
      </p:sp>
      <p:sp>
        <p:nvSpPr>
          <p:cNvPr id="59396" name="104450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1F683F87-5029-4620-8814-A7B981943A95}" type="slidenum">
              <a:rPr lang="es-MX" sz="1200" baseline="0">
                <a:solidFill>
                  <a:prstClr val="black"/>
                </a:solidFill>
              </a:rPr>
              <a:pPr eaLnBrk="1" hangingPunct="1"/>
              <a:t>57</a:t>
            </a:fld>
            <a:endParaRPr lang="en-US" sz="1200" baseline="0">
              <a:solidFill>
                <a:prstClr val="black"/>
              </a:solidFill>
            </a:endParaRPr>
          </a:p>
        </p:txBody>
      </p:sp>
      <p:sp>
        <p:nvSpPr>
          <p:cNvPr id="65539" name="123905 Rectángulo"/>
          <p:cNvSpPr>
            <a:spLocks noGrp="1" noRot="1" noChangeAspect="1" noChangeArrowheads="1" noTextEdit="1"/>
          </p:cNvSpPr>
          <p:nvPr>
            <p:ph type="sldImg"/>
          </p:nvPr>
        </p:nvSpPr>
        <p:spPr>
          <a:noFill/>
          <a:ln cap="flat">
            <a:headEnd type="none" w="med" len="med"/>
            <a:tailEnd type="none" w="med" len="med"/>
          </a:ln>
        </p:spPr>
      </p:sp>
      <p:sp>
        <p:nvSpPr>
          <p:cNvPr id="65540" name="123906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4 Forma"/>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hangingPunct="1"/>
            <a:fld id="{3B4E53FD-BD7D-4FB6-B27C-57586B4D1E8D}" type="slidenum">
              <a:rPr lang="es-MX" sz="1200" baseline="0">
                <a:solidFill>
                  <a:prstClr val="black"/>
                </a:solidFill>
              </a:rPr>
              <a:pPr eaLnBrk="1" hangingPunct="1"/>
              <a:t>58</a:t>
            </a:fld>
            <a:endParaRPr lang="en-US" sz="1200" baseline="0">
              <a:solidFill>
                <a:prstClr val="black"/>
              </a:solidFill>
            </a:endParaRPr>
          </a:p>
        </p:txBody>
      </p:sp>
      <p:sp>
        <p:nvSpPr>
          <p:cNvPr id="66563" name="124929 Rectángulo"/>
          <p:cNvSpPr>
            <a:spLocks noGrp="1" noRot="1" noChangeAspect="1" noChangeArrowheads="1" noTextEdit="1"/>
          </p:cNvSpPr>
          <p:nvPr>
            <p:ph type="sldImg"/>
          </p:nvPr>
        </p:nvSpPr>
        <p:spPr>
          <a:noFill/>
          <a:ln cap="flat">
            <a:headEnd type="none" w="med" len="med"/>
            <a:tailEnd type="none" w="med" len="med"/>
          </a:ln>
        </p:spPr>
      </p:sp>
      <p:sp>
        <p:nvSpPr>
          <p:cNvPr id="66564" name="124930 Rectángulo"/>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203E37-5730-49C6-BB61-2CDF59A08758}" type="slidenum">
              <a:rPr lang="en-GB" smtClean="0"/>
              <a:t>59</a:t>
            </a:fld>
            <a:endParaRPr lang="en-GB"/>
          </a:p>
        </p:txBody>
      </p:sp>
    </p:spTree>
    <p:extLst>
      <p:ext uri="{BB962C8B-B14F-4D97-AF65-F5344CB8AC3E}">
        <p14:creationId xmlns:p14="http://schemas.microsoft.com/office/powerpoint/2010/main" val="267187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D9A8B54-5F7C-4A98-B6A3-9277F48AF424}" type="slidenum">
              <a:rPr lang="en-US" smtClean="0"/>
              <a:pPr eaLnBrk="1" hangingPunct="1"/>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As of August 2009, these figures are still the latest available from OPCS (Office of Population Censuses and Surveys) now part of ONS (The Office for National Statistics) .  The expected update in 2007 is not available</a:t>
            </a:r>
          </a:p>
          <a:p>
            <a:endParaRPr lang="en-GB" smtClean="0">
              <a:latin typeface="Arial" pitchFamily="34" charset="0"/>
              <a:cs typeface="Arial" pitchFamily="34" charset="0"/>
            </a:endParaRPr>
          </a:p>
          <a:p>
            <a:r>
              <a:rPr lang="en-GB" smtClean="0">
                <a:latin typeface="Arial" pitchFamily="34" charset="0"/>
                <a:cs typeface="Arial" pitchFamily="34" charset="0"/>
              </a:rPr>
              <a:t>“Psychiatric Morbidity “ = Mental Illness (morbidity = illness, mortality = death)</a:t>
            </a:r>
          </a:p>
          <a:p>
            <a:endParaRPr lang="en-GB" smtClean="0">
              <a:latin typeface="Arial" pitchFamily="34" charset="0"/>
              <a:cs typeface="Arial" pitchFamily="34" charset="0"/>
            </a:endParaRPr>
          </a:p>
          <a:p>
            <a:r>
              <a:rPr lang="en-GB" smtClean="0">
                <a:latin typeface="Arial" pitchFamily="34" charset="0"/>
                <a:cs typeface="Arial" pitchFamily="34" charset="0"/>
              </a:rPr>
              <a:t>When discussing statistics, make the point that all statistics should be taken “with a pinch of salt”, ie exact definitions, survey methods, collection errors, etc all make a difference</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3A413D1-CA82-4ED6-8325-14B0B859DA7B}" type="slidenum">
              <a:rPr lang="en-US" smtClean="0"/>
              <a:pPr eaLnBrk="1" hangingPunct="1"/>
              <a:t>13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The main message with statistics should be to give rough indications of magnitude.  Try not to get drawn into discussions about spurious accuracy.  Exact definitions vary.  Research study methods vary, sample sizes vary, so statistical results will always vary. </a:t>
            </a:r>
          </a:p>
          <a:p>
            <a:endParaRPr lang="en-GB" smtClean="0">
              <a:latin typeface="Arial" pitchFamily="34" charset="0"/>
              <a:cs typeface="Arial" pitchFamily="34" charset="0"/>
            </a:endParaRPr>
          </a:p>
          <a:p>
            <a:r>
              <a:rPr lang="en-GB" smtClean="0">
                <a:latin typeface="Arial" pitchFamily="34" charset="0"/>
                <a:cs typeface="Arial" pitchFamily="34" charset="0"/>
              </a:rPr>
              <a:t>Regional Public Health Observatories often have up-to-date statistics on the prevalence of mental health problems in the regions</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99271E-7F34-4EA9-870B-BB54D8B971C9}" type="slidenum">
              <a:rPr lang="en-US" smtClean="0"/>
              <a:pPr eaLnBrk="1" hangingPunct="1"/>
              <a:t>14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latin typeface="Arial" pitchFamily="34" charset="0"/>
              <a:cs typeface="Arial"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19A79A-8253-4CB5-9C4B-BECACE94D127}" type="slidenum">
              <a:rPr lang="en-US" smtClean="0"/>
              <a:pPr eaLnBrk="1" hangingPunct="1"/>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“Service costs” include direct health and social care costs, and, where possible, informal care and criminal justice services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B4F8AE-1EFC-4369-9BF0-EB366FA78032}" type="slidenum">
              <a:rPr lang="en-US" smtClean="0"/>
              <a:pPr eaLnBrk="1" hangingPunct="1"/>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cs typeface="Arial" pitchFamily="34" charset="0"/>
              </a:rPr>
              <a:t>Mention the concept of Recovery here – some of those not progressing upwards in this model have recovered</a:t>
            </a:r>
          </a:p>
          <a:p>
            <a:endParaRPr lang="en-GB" smtClean="0">
              <a:latin typeface="Arial" pitchFamily="34" charset="0"/>
              <a:cs typeface="Arial" pitchFamily="34" charset="0"/>
            </a:endParaRPr>
          </a:p>
          <a:p>
            <a:r>
              <a:rPr lang="en-GB" smtClean="0">
                <a:latin typeface="Arial" pitchFamily="34" charset="0"/>
                <a:cs typeface="Arial" pitchFamily="34" charset="0"/>
              </a:rPr>
              <a:t>Importance of self help for many who don’t even go to GP, or reach threshold for psychiatric support</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FD82523-0335-4062-9AEA-EB16787770ED}" type="slidenum">
              <a:rPr lang="en-US" smtClean="0"/>
              <a:pPr eaLnBrk="1" hangingPunct="1"/>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09A6B4C-C070-440E-B49A-970829C89D1F}" type="datetimeFigureOut">
              <a:rPr lang="en-GB" smtClean="0"/>
              <a:t>29/08/2013</a:t>
            </a:fld>
            <a:endParaRPr lang="en-GB"/>
          </a:p>
        </p:txBody>
      </p:sp>
      <p:sp>
        <p:nvSpPr>
          <p:cNvPr id="16" name="Slide Number Placeholder 15"/>
          <p:cNvSpPr>
            <a:spLocks noGrp="1"/>
          </p:cNvSpPr>
          <p:nvPr>
            <p:ph type="sldNum" sz="quarter" idx="11"/>
          </p:nvPr>
        </p:nvSpPr>
        <p:spPr/>
        <p:txBody>
          <a:bodyPr/>
          <a:lstStyle/>
          <a:p>
            <a:fld id="{5E0CE960-C712-4777-859D-7AFFE29E16F4}"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A6B4C-C070-440E-B49A-970829C89D1F}" type="datetimeFigureOut">
              <a:rPr lang="en-GB" smtClean="0"/>
              <a:t>29/08/2013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0CE960-C712-4777-859D-7AFFE29E16F4}" type="slidenum">
              <a:rPr lang="en-GB" smtClean="0"/>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81371717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741079565"/>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75857672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90177611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928908844"/>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73356424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89509658"/>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4286489"/>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27915798"/>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739147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9A6B4C-C070-440E-B49A-970829C89D1F}" type="datetimeFigureOut">
              <a:rPr lang="en-GB" smtClean="0"/>
              <a:t>29/08/2013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0CE960-C712-4777-859D-7AFFE29E16F4}" type="slidenum">
              <a:rPr lang="en-GB" smtClean="0"/>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6113406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809187468"/>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286142384"/>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881322750"/>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14057644"/>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35931095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27349468"/>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49269261"/>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05548771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10902317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028"/>
          <p:cNvSpPr>
            <a:spLocks noChangeArrowheads="1"/>
          </p:cNvSpPr>
          <p:nvPr userDrawn="1"/>
        </p:nvSpPr>
        <p:spPr bwMode="auto">
          <a:xfrm>
            <a:off x="0" y="0"/>
            <a:ext cx="9144000" cy="1447800"/>
          </a:xfrm>
          <a:prstGeom prst="rect">
            <a:avLst/>
          </a:prstGeom>
          <a:solidFill>
            <a:srgbClr val="8DC63F"/>
          </a:solidFill>
          <a:ln w="9525">
            <a:noFill/>
            <a:miter lim="800000"/>
            <a:headEnd/>
            <a:tailEnd/>
          </a:ln>
          <a:effectLst/>
        </p:spPr>
        <p:txBody>
          <a:bodyPr wrap="none" anchor="ctr"/>
          <a:lstStyle/>
          <a:p>
            <a:pPr>
              <a:defRPr/>
            </a:pPr>
            <a:endParaRPr lang="en-GB"/>
          </a:p>
        </p:txBody>
      </p:sp>
    </p:spTree>
    <p:extLst>
      <p:ext uri="{BB962C8B-B14F-4D97-AF65-F5344CB8AC3E}">
        <p14:creationId xmlns:p14="http://schemas.microsoft.com/office/powerpoint/2010/main" val="20172022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3129407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66510431"/>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81190629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19200179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80593726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9904220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32555419"/>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05516959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3324966"/>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071074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470581124"/>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08336112"/>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65401727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19784755"/>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31417969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045124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09802927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36921675"/>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637271946"/>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41784848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465628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601878643"/>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9835475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492063775"/>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39400213"/>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76323673"/>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7776240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763019026"/>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010320934"/>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7192460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464157860"/>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87317505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76512246"/>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855907890"/>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6288024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66813679"/>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408432110"/>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59430628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13850821"/>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827704"/>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199288258"/>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5129013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8202219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36755757"/>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45243771"/>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55507718"/>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734286241"/>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670563446"/>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485938170"/>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84726371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3199387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523656444"/>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097646615"/>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1437491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368418457"/>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3711631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08335992"/>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580001234"/>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753547117"/>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3020190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18968556"/>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010130100"/>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17730428"/>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1564453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68868541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19761302"/>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39480493"/>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141731754"/>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809082650"/>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18778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49245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3778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97698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2164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58106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15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009272415"/>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2153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97057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290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5769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9800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023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1411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3481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5805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46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09A6B4C-C070-440E-B49A-970829C89D1F}" type="datetimeFigureOut">
              <a:rPr lang="en-GB" smtClean="0"/>
              <a:t>29/08/2013</a:t>
            </a:fld>
            <a:endParaRPr lang="en-GB"/>
          </a:p>
        </p:txBody>
      </p:sp>
      <p:sp>
        <p:nvSpPr>
          <p:cNvPr id="15" name="Slide Number Placeholder 14"/>
          <p:cNvSpPr>
            <a:spLocks noGrp="1"/>
          </p:cNvSpPr>
          <p:nvPr>
            <p:ph type="sldNum" sz="quarter" idx="15"/>
          </p:nvPr>
        </p:nvSpPr>
        <p:spPr/>
        <p:txBody>
          <a:bodyPr/>
          <a:lstStyle>
            <a:lvl1pPr algn="ctr">
              <a:defRPr/>
            </a:lvl1pPr>
          </a:lstStyle>
          <a:p>
            <a:fld id="{5E0CE960-C712-4777-859D-7AFFE29E16F4}"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660913623"/>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679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88216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1909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4757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7310A-8D62-D24F-9FD7-C8805F6E4AEB}" type="datetimeFigureOut">
              <a:rPr lang="en-US" smtClean="0">
                <a:solidFill>
                  <a:prstClr val="black">
                    <a:tint val="75000"/>
                  </a:prstClr>
                </a:solidFill>
              </a:rPr>
              <a:pPr/>
              <a:t>8/29/2013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78EE97-E0E5-BD4C-86C5-D9728A4C43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3427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smtClean="0"/>
            </a:lvl1pPr>
          </a:lstStyle>
          <a:p>
            <a:pPr>
              <a:defRPr/>
            </a:pPr>
            <a:fld id="{7E09564D-0C55-5E47-A2C8-AD4C31216CB2}"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15769962"/>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smtClean="0"/>
            </a:lvl1pPr>
          </a:lstStyle>
          <a:p>
            <a:pPr>
              <a:defRPr/>
            </a:pPr>
            <a:fld id="{A8010B9A-D65B-DF49-9623-BD742F8B9095}"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343642377"/>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smtClean="0"/>
            </a:lvl1pPr>
          </a:lstStyle>
          <a:p>
            <a:pPr>
              <a:defRPr/>
            </a:pPr>
            <a:fld id="{DFA43B4B-FC4C-3F4A-A67E-A95C0656044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578254584"/>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smtClean="0"/>
            </a:lvl1pPr>
          </a:lstStyle>
          <a:p>
            <a:pPr>
              <a:defRPr/>
            </a:pPr>
            <a:fld id="{943396B3-90D8-9C4F-B4DF-299440485B2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16569407"/>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smtClean="0"/>
            </a:lvl1pPr>
          </a:lstStyle>
          <a:p>
            <a:pPr>
              <a:defRPr/>
            </a:pPr>
            <a:fld id="{354097C4-E0A3-E54D-A494-CEEC45D21470}"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012206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215867232"/>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smtClean="0"/>
            </a:lvl1pPr>
          </a:lstStyle>
          <a:p>
            <a:pPr>
              <a:defRPr/>
            </a:pPr>
            <a:fld id="{E9489216-18AF-3C45-9960-DBFE51186FE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59003727"/>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smtClean="0"/>
            </a:lvl1pPr>
          </a:lstStyle>
          <a:p>
            <a:pPr>
              <a:defRPr/>
            </a:pPr>
            <a:fld id="{9E85A91E-AF73-7C4B-9981-09DD9AD1D7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79613182"/>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smtClean="0"/>
            </a:lvl1pPr>
          </a:lstStyle>
          <a:p>
            <a:pPr>
              <a:defRPr/>
            </a:pPr>
            <a:fld id="{A44A0BA8-53BC-BF4C-9BCE-A5C2B8D14CFE}"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213829"/>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smtClean="0"/>
            </a:lvl1pPr>
          </a:lstStyle>
          <a:p>
            <a:pPr>
              <a:defRPr/>
            </a:pPr>
            <a:fld id="{8A517472-7F95-7D40-8113-5B49B081222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903035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5910387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088676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9341525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36280041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762199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95113852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1576768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6310097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9A6B4C-C070-440E-B49A-970829C89D1F}" type="datetimeFigureOut">
              <a:rPr lang="en-GB" smtClean="0"/>
              <a:t>29/08/2013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0CE960-C712-4777-859D-7AFFE29E16F4}"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7150628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41822786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76941281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70908389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88655256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12282114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0771111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21878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5756852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241975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9A6B4C-C070-440E-B49A-970829C89D1F}" type="datetimeFigureOut">
              <a:rPr lang="en-GB" smtClean="0"/>
              <a:t>29/08/2013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0CE960-C712-4777-859D-7AFFE29E16F4}"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5340056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12607026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7342097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08116606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9382504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15280751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77480279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30298594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56050408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737736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E0CE960-C712-4777-859D-7AFFE29E16F4}"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709A6B4C-C070-440E-B49A-970829C89D1F}" type="datetimeFigureOut">
              <a:rPr lang="en-GB" smtClean="0"/>
              <a:t>29/08/2013</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326239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2046807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32979359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56680013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58036246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66231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79440720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0099975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53486294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6226421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9A6B4C-C070-440E-B49A-970829C89D1F}" type="datetimeFigureOut">
              <a:rPr lang="en-GB" smtClean="0"/>
              <a:t>29/08/2013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0CE960-C712-4777-859D-7AFFE29E16F4}" type="slidenum">
              <a:rPr lang="en-GB" smtClean="0"/>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5167777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859447150"/>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5123764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67598363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2855165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0721882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03934610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1408521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9733392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7228637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A6B4C-C070-440E-B49A-970829C89D1F}" type="datetimeFigureOut">
              <a:rPr lang="en-GB" smtClean="0"/>
              <a:t>29/08/2013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0CE960-C712-4777-859D-7AFFE29E16F4}" type="slidenum">
              <a:rPr lang="en-GB" smtClean="0"/>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51469520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0969723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84221894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27406299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28406294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422316163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77864951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5985372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99881645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350359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09A6B4C-C070-440E-B49A-970829C89D1F}" type="datetimeFigureOut">
              <a:rPr lang="en-GB" smtClean="0"/>
              <a:t>29/08/2013</a:t>
            </a:fld>
            <a:endParaRPr lang="en-GB"/>
          </a:p>
        </p:txBody>
      </p:sp>
      <p:sp>
        <p:nvSpPr>
          <p:cNvPr id="9" name="Slide Number Placeholder 8"/>
          <p:cNvSpPr>
            <a:spLocks noGrp="1"/>
          </p:cNvSpPr>
          <p:nvPr>
            <p:ph type="sldNum" sz="quarter" idx="15"/>
          </p:nvPr>
        </p:nvSpPr>
        <p:spPr/>
        <p:txBody>
          <a:bodyPr/>
          <a:lstStyle/>
          <a:p>
            <a:fld id="{5E0CE960-C712-4777-859D-7AFFE29E16F4}"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68857828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70754885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18522008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7914969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96181256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22709054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67427357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53113741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91991406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2118359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09A6B4C-C070-440E-B49A-970829C89D1F}" type="datetimeFigureOut">
              <a:rPr lang="en-GB" smtClean="0"/>
              <a:t>29/08/2013</a:t>
            </a:fld>
            <a:endParaRPr lang="en-GB"/>
          </a:p>
        </p:txBody>
      </p:sp>
      <p:sp>
        <p:nvSpPr>
          <p:cNvPr id="9" name="Slide Number Placeholder 8"/>
          <p:cNvSpPr>
            <a:spLocks noGrp="1"/>
          </p:cNvSpPr>
          <p:nvPr>
            <p:ph type="sldNum" sz="quarter" idx="11"/>
          </p:nvPr>
        </p:nvSpPr>
        <p:spPr/>
        <p:txBody>
          <a:bodyPr/>
          <a:lstStyle/>
          <a:p>
            <a:fld id="{5E0CE960-C712-4777-859D-7AFFE29E16F4}"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rtlCol="0"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F034AD-4636-48DF-BC5C-ACA68B33E738}"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11319279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rtlCol="0"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85229E0C-2A6D-4E7B-B09B-19497F4DD8B4}"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32966132"/>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texto"/>
          <p:cNvSpPr>
            <a:spLocks noGrp="1"/>
          </p:cNvSpPr>
          <p:nvPr>
            <p:ph type="body"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D2B5C4A6-FA1B-4D8C-9408-098402E3494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1455126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rtlCol="0"/>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C35BF07E-7C87-454C-8570-C1411552B826}"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44422716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idx="1"/>
          </p:nvPr>
        </p:nvSpPr>
        <p:spPr/>
        <p:txBody>
          <a:bodyPr rtlCol="0"/>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0331DB62-F630-4E8C-A4C3-B519C5EECFA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311027775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rtlCol="0"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endParaRPr lang="es-MX"/>
          </a:p>
        </p:txBody>
      </p:sp>
      <p:sp>
        <p:nvSpPr>
          <p:cNvPr id="4" name="6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5" name="7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6" name="8 Rectángulo"/>
          <p:cNvSpPr>
            <a:spLocks noGrp="1"/>
          </p:cNvSpPr>
          <p:nvPr>
            <p:ph type="sldNum" sz="quarter" idx="12"/>
          </p:nvPr>
        </p:nvSpPr>
        <p:spPr/>
        <p:txBody>
          <a:bodyPr/>
          <a:lstStyle>
            <a:lvl1pPr>
              <a:defRPr/>
            </a:lvl1pPr>
          </a:lstStyle>
          <a:p>
            <a:pPr>
              <a:defRPr/>
            </a:pPr>
            <a:fld id="{ECE4983E-7487-4716-93F7-5E5FC23D863B}"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600765723"/>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6"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7" name="8 Rectángulo"/>
          <p:cNvSpPr>
            <a:spLocks noGrp="1"/>
          </p:cNvSpPr>
          <p:nvPr>
            <p:ph type="sldNum" sz="quarter" idx="12"/>
          </p:nvPr>
        </p:nvSpPr>
        <p:spPr/>
        <p:txBody>
          <a:bodyPr/>
          <a:lstStyle>
            <a:lvl1pPr>
              <a:defRPr/>
            </a:lvl1pPr>
          </a:lstStyle>
          <a:p>
            <a:pPr>
              <a:defRPr/>
            </a:pPr>
            <a:fld id="{E905A924-7FB6-402F-8619-B79D0EBC447C}"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92125240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4" name="3 Marcador de contenido"/>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endParaRPr lang="es-MX"/>
          </a:p>
        </p:txBody>
      </p:sp>
      <p:sp>
        <p:nvSpPr>
          <p:cNvPr id="6" name="5 Marcador de contenido"/>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endParaRPr lang="es-MX"/>
          </a:p>
        </p:txBody>
      </p:sp>
      <p:sp>
        <p:nvSpPr>
          <p:cNvPr id="7"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8"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9" name="8 Rectángulo"/>
          <p:cNvSpPr>
            <a:spLocks noGrp="1"/>
          </p:cNvSpPr>
          <p:nvPr>
            <p:ph type="sldNum" sz="quarter" idx="12"/>
          </p:nvPr>
        </p:nvSpPr>
        <p:spPr/>
        <p:txBody>
          <a:bodyPr/>
          <a:lstStyle>
            <a:lvl1pPr>
              <a:defRPr/>
            </a:lvl1pPr>
          </a:lstStyle>
          <a:p>
            <a:pPr>
              <a:defRPr/>
            </a:pPr>
            <a:fld id="{3EBAD66B-F8F5-48E7-A57C-71998643F437}"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12025841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endParaRPr lang="es-MX"/>
          </a:p>
        </p:txBody>
      </p:sp>
      <p:sp>
        <p:nvSpPr>
          <p:cNvPr id="3"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4"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5" name="8 Rectángulo"/>
          <p:cNvSpPr>
            <a:spLocks noGrp="1"/>
          </p:cNvSpPr>
          <p:nvPr>
            <p:ph type="sldNum" sz="quarter" idx="12"/>
          </p:nvPr>
        </p:nvSpPr>
        <p:spPr/>
        <p:txBody>
          <a:bodyPr/>
          <a:lstStyle>
            <a:lvl1pPr>
              <a:defRPr/>
            </a:lvl1pPr>
          </a:lstStyle>
          <a:p>
            <a:pPr>
              <a:defRPr/>
            </a:pPr>
            <a:fld id="{492C53E4-CAF6-4DB0-A1A0-B0003D75D5F1}"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0292024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Rectángulo"/>
          <p:cNvSpPr>
            <a:spLocks noGrp="1"/>
          </p:cNvSpPr>
          <p:nvPr>
            <p:ph type="dt" sz="half" idx="10"/>
          </p:nvPr>
        </p:nvSpPr>
        <p:spPr/>
        <p:txBody>
          <a:bodyPr/>
          <a:lstStyle>
            <a:lvl1pPr>
              <a:defRPr/>
            </a:lvl1pPr>
          </a:lstStyle>
          <a:p>
            <a:pPr>
              <a:defRPr/>
            </a:pPr>
            <a:endParaRPr lang="es-MX">
              <a:solidFill>
                <a:srgbClr val="000000"/>
              </a:solidFill>
            </a:endParaRPr>
          </a:p>
        </p:txBody>
      </p:sp>
      <p:sp>
        <p:nvSpPr>
          <p:cNvPr id="3" name="4 Rectángulo"/>
          <p:cNvSpPr>
            <a:spLocks noGrp="1"/>
          </p:cNvSpPr>
          <p:nvPr>
            <p:ph type="ftr" sz="quarter" idx="11"/>
          </p:nvPr>
        </p:nvSpPr>
        <p:spPr/>
        <p:txBody>
          <a:bodyPr/>
          <a:lstStyle>
            <a:lvl1pPr>
              <a:defRPr/>
            </a:lvl1pPr>
          </a:lstStyle>
          <a:p>
            <a:pPr>
              <a:defRPr/>
            </a:pPr>
            <a:endParaRPr lang="es-MX">
              <a:solidFill>
                <a:srgbClr val="000000"/>
              </a:solidFill>
            </a:endParaRPr>
          </a:p>
        </p:txBody>
      </p:sp>
      <p:sp>
        <p:nvSpPr>
          <p:cNvPr id="4" name="8 Rectángulo"/>
          <p:cNvSpPr>
            <a:spLocks noGrp="1"/>
          </p:cNvSpPr>
          <p:nvPr>
            <p:ph type="sldNum" sz="quarter" idx="12"/>
          </p:nvPr>
        </p:nvSpPr>
        <p:spPr/>
        <p:txBody>
          <a:bodyPr/>
          <a:lstStyle>
            <a:lvl1pPr>
              <a:defRPr/>
            </a:lvl1pPr>
          </a:lstStyle>
          <a:p>
            <a:pPr>
              <a:defRPr/>
            </a:pPr>
            <a:fld id="{04C08ACC-AEBE-4ACA-90D3-D7005F13B4CA}" type="slidenum">
              <a:rPr lang="es-MX">
                <a:solidFill>
                  <a:srgbClr val="000000"/>
                </a:solidFill>
              </a:rPr>
              <a:pPr>
                <a:defRPr/>
              </a:pPr>
              <a:t>‹#›</a:t>
            </a:fld>
            <a:endParaRPr lang="es-MX">
              <a:solidFill>
                <a:srgbClr val="000000"/>
              </a:solidFill>
            </a:endParaRPr>
          </a:p>
        </p:txBody>
      </p:sp>
    </p:spTree>
    <p:extLst>
      <p:ext uri="{BB962C8B-B14F-4D97-AF65-F5344CB8AC3E}">
        <p14:creationId xmlns:p14="http://schemas.microsoft.com/office/powerpoint/2010/main" val="2446606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10.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theme" Target="../theme/theme11.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heme" Target="../theme/theme12.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theme" Target="../theme/theme1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theme" Target="../theme/theme14.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theme" Target="../theme/theme15.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heme" Target="../theme/theme16.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theme" Target="../theme/theme17.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theme" Target="../theme/theme18.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9.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2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5" Type="http://schemas.openxmlformats.org/officeDocument/2006/relationships/slideLayout" Target="../slideLayouts/slideLayout209.xml"/><Relationship Id="rId10" Type="http://schemas.openxmlformats.org/officeDocument/2006/relationships/theme" Target="../theme/theme21.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9.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09A6B4C-C070-440E-B49A-970829C89D1F}" type="datetimeFigureOut">
              <a:rPr lang="en-GB" smtClean="0"/>
              <a:t>29/08/2013</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E0CE960-C712-4777-859D-7AFFE29E16F4}"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35667843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96252172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178964135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71327119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72502428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4780803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96778142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28812531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33976309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387310A-8D62-D24F-9FD7-C8805F6E4AEB}" type="datetimeFigureOut">
              <a:rPr lang="en-US" smtClean="0">
                <a:solidFill>
                  <a:prstClr val="black">
                    <a:tint val="75000"/>
                  </a:prstClr>
                </a:solidFill>
              </a:rPr>
              <a:pPr defTabSz="457200"/>
              <a:t>8/29/2013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678EE97-E0E5-BD4C-86C5-D9728A4C43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94212930"/>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37431856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387310A-8D62-D24F-9FD7-C8805F6E4AEB}" type="datetimeFigureOut">
              <a:rPr lang="en-US" smtClean="0">
                <a:solidFill>
                  <a:prstClr val="black">
                    <a:tint val="75000"/>
                  </a:prstClr>
                </a:solidFill>
              </a:rPr>
              <a:pPr defTabSz="457200"/>
              <a:t>8/29/2013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678EE97-E0E5-BD4C-86C5-D9728A4C43A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54320159"/>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endParaRPr lang="es-MX"/>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endParaRPr lang="es-MX"/>
          </a:p>
          <a:p>
            <a:pPr lvl="1"/>
            <a:r>
              <a:rPr lang="es-ES"/>
              <a:t>Segundo nivel</a:t>
            </a:r>
          </a:p>
          <a:p>
            <a:pPr lvl="2"/>
            <a:r>
              <a:rPr lang="es-ES"/>
              <a:t>Tercer nivel</a:t>
            </a:r>
          </a:p>
          <a:p>
            <a:pPr lvl="3"/>
            <a:r>
              <a:rPr lang="es-ES"/>
              <a:t>Cuarto nivel</a:t>
            </a:r>
          </a:p>
          <a:p>
            <a:pPr lvl="4"/>
            <a:r>
              <a:rPr lang="es-ES"/>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fontAlgn="base">
              <a:spcBef>
                <a:spcPct val="0"/>
              </a:spcBef>
              <a:spcAft>
                <a:spcPct val="0"/>
              </a:spcAft>
              <a:defRPr/>
            </a:pPr>
            <a:fld id="{53A85352-68B1-CC4B-B917-7DA160095F25}" type="slidenum">
              <a:rPr lang="es-MX">
                <a:solidFill>
                  <a:srgbClr val="000000"/>
                </a:solidFill>
                <a:ea typeface="ＭＳ Ｐゴシック" charset="0"/>
              </a:rPr>
              <a:pPr fontAlgn="base">
                <a:spcBef>
                  <a:spcPct val="0"/>
                </a:spcBef>
                <a:spcAft>
                  <a:spcPct val="0"/>
                </a:spcAft>
                <a:defRPr/>
              </a:pPr>
              <a:t>‹#›</a:t>
            </a:fld>
            <a:endParaRPr lang="es-ES">
              <a:solidFill>
                <a:srgbClr val="000000"/>
              </a:solidFill>
              <a:ea typeface="ＭＳ Ｐゴシック" charset="0"/>
            </a:endParaRPr>
          </a:p>
        </p:txBody>
      </p:sp>
    </p:spTree>
    <p:extLst>
      <p:ext uri="{BB962C8B-B14F-4D97-AF65-F5344CB8AC3E}">
        <p14:creationId xmlns:p14="http://schemas.microsoft.com/office/powerpoint/2010/main" val="85286296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marL="342900" indent="-342900" algn="ctr" defTabSz="-13873163" rtl="0" eaLnBrk="0" fontAlgn="base" hangingPunct="0">
        <a:spcBef>
          <a:spcPct val="0"/>
        </a:spcBef>
        <a:spcAft>
          <a:spcPct val="0"/>
        </a:spcAft>
        <a:defRPr sz="4400">
          <a:solidFill>
            <a:schemeClr val="tx2"/>
          </a:solidFill>
          <a:latin typeface="Arial"/>
          <a:ea typeface="ＭＳ Ｐゴシック" charset="0"/>
          <a:cs typeface="ＭＳ Ｐゴシック" charset="0"/>
        </a:defRPr>
      </a:lvl2pPr>
      <a:lvl3pPr marL="342900" indent="-342900" algn="ctr" defTabSz="-13873163" rtl="0" eaLnBrk="0" fontAlgn="base" hangingPunct="0">
        <a:spcBef>
          <a:spcPct val="0"/>
        </a:spcBef>
        <a:spcAft>
          <a:spcPct val="0"/>
        </a:spcAft>
        <a:defRPr sz="4400">
          <a:solidFill>
            <a:schemeClr val="tx2"/>
          </a:solidFill>
          <a:latin typeface="Arial"/>
          <a:ea typeface="ＭＳ Ｐゴシック" charset="0"/>
          <a:cs typeface="ＭＳ Ｐゴシック" charset="0"/>
        </a:defRPr>
      </a:lvl3pPr>
      <a:lvl4pPr marL="342900" indent="-342900" algn="ctr" defTabSz="-13873163" rtl="0" eaLnBrk="0" fontAlgn="base" hangingPunct="0">
        <a:spcBef>
          <a:spcPct val="0"/>
        </a:spcBef>
        <a:spcAft>
          <a:spcPct val="0"/>
        </a:spcAft>
        <a:defRPr sz="4400">
          <a:solidFill>
            <a:schemeClr val="tx2"/>
          </a:solidFill>
          <a:latin typeface="Arial"/>
          <a:ea typeface="ＭＳ Ｐゴシック" charset="0"/>
          <a:cs typeface="ＭＳ Ｐゴシック" charset="0"/>
        </a:defRPr>
      </a:lvl4pPr>
      <a:lvl5pPr marL="342900" indent="-342900" algn="ctr" defTabSz="-13873163" rtl="0" eaLnBrk="0" fontAlgn="base" hangingPunct="0">
        <a:spcBef>
          <a:spcPct val="0"/>
        </a:spcBef>
        <a:spcAft>
          <a:spcPct val="0"/>
        </a:spcAft>
        <a:defRPr sz="4400">
          <a:solidFill>
            <a:schemeClr val="tx2"/>
          </a:solidFill>
          <a:latin typeface="Arial"/>
          <a:ea typeface="ＭＳ Ｐゴシック" charset="0"/>
          <a:cs typeface="ＭＳ Ｐゴシック" charset="0"/>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defTabSz="-13873163"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defTabSz="-13873163"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defTabSz="-13873163"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defTabSz="-13873163"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42909853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121605029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46528916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173222781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9054542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84254890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025 Rectángulo"/>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1026 Rectángulo"/>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1027 Rectángulo"/>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vl1pPr>
          </a:lstStyle>
          <a:p>
            <a:pPr fontAlgn="base">
              <a:spcBef>
                <a:spcPct val="0"/>
              </a:spcBef>
              <a:spcAft>
                <a:spcPct val="0"/>
              </a:spcAft>
              <a:defRPr/>
            </a:pPr>
            <a:endParaRPr lang="es-ES">
              <a:solidFill>
                <a:srgbClr val="000000"/>
              </a:solidFill>
            </a:endParaRPr>
          </a:p>
        </p:txBody>
      </p:sp>
      <p:sp>
        <p:nvSpPr>
          <p:cNvPr id="1029" name="1028 Rectángulo"/>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vl1pPr>
          </a:lstStyle>
          <a:p>
            <a:pPr fontAlgn="base">
              <a:spcBef>
                <a:spcPct val="0"/>
              </a:spcBef>
              <a:spcAft>
                <a:spcPct val="0"/>
              </a:spcAft>
              <a:defRPr/>
            </a:pPr>
            <a:endParaRPr lang="es-ES">
              <a:solidFill>
                <a:srgbClr val="000000"/>
              </a:solidFill>
            </a:endParaRPr>
          </a:p>
        </p:txBody>
      </p:sp>
      <p:sp>
        <p:nvSpPr>
          <p:cNvPr id="1030" name="1029 Rectángulo"/>
          <p:cNvSpPr>
            <a:spLocks noGrp="1" noChangeArrowheads="1"/>
          </p:cNvSpPr>
          <p:nvPr>
            <p:ph type="sldNum" sz="quarter" idx="4"/>
          </p:nvPr>
        </p:nvSpPr>
        <p:spPr bwMode="auto">
          <a:xfrm>
            <a:off x="6553200" y="6245225"/>
            <a:ext cx="2133600" cy="4762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lvl1pPr algn="r">
              <a:defRPr sz="1400" baseline="0"/>
            </a:lvl1pPr>
          </a:lstStyle>
          <a:p>
            <a:pPr fontAlgn="base">
              <a:spcBef>
                <a:spcPct val="0"/>
              </a:spcBef>
              <a:spcAft>
                <a:spcPct val="0"/>
              </a:spcAft>
              <a:defRPr/>
            </a:pPr>
            <a:fld id="{9C49607B-F030-4CC7-BAA0-D298243F6CC1}" type="slidenum">
              <a:rPr lang="es-MX">
                <a:solidFill>
                  <a:srgbClr val="000000"/>
                </a:solidFill>
              </a:rPr>
              <a:pPr fontAlgn="base">
                <a:spcBef>
                  <a:spcPct val="0"/>
                </a:spcBef>
                <a:spcAft>
                  <a:spcPct val="0"/>
                </a:spcAft>
                <a:defRPr/>
              </a:pPr>
              <a:t>‹#›</a:t>
            </a:fld>
            <a:endParaRPr lang="es-ES">
              <a:solidFill>
                <a:srgbClr val="000000"/>
              </a:solidFill>
            </a:endParaRPr>
          </a:p>
        </p:txBody>
      </p:sp>
    </p:spTree>
    <p:extLst>
      <p:ext uri="{BB962C8B-B14F-4D97-AF65-F5344CB8AC3E}">
        <p14:creationId xmlns:p14="http://schemas.microsoft.com/office/powerpoint/2010/main" val="273044069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transition>
    <p:fade/>
  </p:transition>
  <p:txStyles>
    <p:titleStyle>
      <a:lvl1pPr marL="342900" indent="-342900" algn="ctr" defTabSz="-13873163" rtl="0" eaLnBrk="0" fontAlgn="base" hangingPunct="0">
        <a:spcBef>
          <a:spcPct val="0"/>
        </a:spcBef>
        <a:spcAft>
          <a:spcPct val="0"/>
        </a:spcAft>
        <a:defRPr sz="4400">
          <a:solidFill>
            <a:schemeClr val="tx2"/>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2"/>
          </a:solidFill>
          <a:latin typeface="Arial"/>
        </a:defRPr>
      </a:lvl2pPr>
      <a:lvl3pPr marL="342900" indent="-342900" algn="ctr" defTabSz="-13873163" rtl="0" eaLnBrk="0" fontAlgn="base" hangingPunct="0">
        <a:spcBef>
          <a:spcPct val="0"/>
        </a:spcBef>
        <a:spcAft>
          <a:spcPct val="0"/>
        </a:spcAft>
        <a:defRPr sz="4400">
          <a:solidFill>
            <a:schemeClr val="tx2"/>
          </a:solidFill>
          <a:latin typeface="Arial"/>
        </a:defRPr>
      </a:lvl3pPr>
      <a:lvl4pPr marL="342900" indent="-342900" algn="ctr" defTabSz="-13873163" rtl="0" eaLnBrk="0" fontAlgn="base" hangingPunct="0">
        <a:spcBef>
          <a:spcPct val="0"/>
        </a:spcBef>
        <a:spcAft>
          <a:spcPct val="0"/>
        </a:spcAft>
        <a:defRPr sz="4400">
          <a:solidFill>
            <a:schemeClr val="tx2"/>
          </a:solidFill>
          <a:latin typeface="Arial"/>
        </a:defRPr>
      </a:lvl4pPr>
      <a:lvl5pPr marL="342900" indent="-342900" algn="ctr" defTabSz="-13873163" rtl="0" eaLnBrk="0" fontAlgn="base" hangingPunct="0">
        <a:spcBef>
          <a:spcPct val="0"/>
        </a:spcBef>
        <a:spcAft>
          <a:spcPct val="0"/>
        </a:spcAft>
        <a:defRPr sz="4400">
          <a:solidFill>
            <a:schemeClr val="tx2"/>
          </a:solidFill>
          <a:latin typeface="Arial"/>
        </a:defRPr>
      </a:lvl5pPr>
      <a:lvl6pPr marL="457200" algn="ctr" fontAlgn="base">
        <a:spcBef>
          <a:spcPct val="0"/>
        </a:spcBef>
        <a:spcAft>
          <a:spcPct val="0"/>
        </a:spcAft>
        <a:defRPr sz="4400">
          <a:solidFill>
            <a:schemeClr val="tx2">
              <a:alpha val="100000"/>
            </a:schemeClr>
          </a:solidFill>
          <a:latin typeface="Arial"/>
        </a:defRPr>
      </a:lvl6pPr>
      <a:lvl7pPr marL="914400" algn="ctr" fontAlgn="base">
        <a:spcBef>
          <a:spcPct val="0"/>
        </a:spcBef>
        <a:spcAft>
          <a:spcPct val="0"/>
        </a:spcAft>
        <a:defRPr sz="4400">
          <a:solidFill>
            <a:schemeClr val="tx2">
              <a:alpha val="100000"/>
            </a:schemeClr>
          </a:solidFill>
          <a:latin typeface="Arial"/>
        </a:defRPr>
      </a:lvl7pPr>
      <a:lvl8pPr marL="1371600" algn="ctr" fontAlgn="base">
        <a:spcBef>
          <a:spcPct val="0"/>
        </a:spcBef>
        <a:spcAft>
          <a:spcPct val="0"/>
        </a:spcAft>
        <a:defRPr sz="4400">
          <a:solidFill>
            <a:schemeClr val="tx2">
              <a:alpha val="100000"/>
            </a:schemeClr>
          </a:solidFill>
          <a:latin typeface="Arial"/>
        </a:defRPr>
      </a:lvl8pPr>
      <a:lvl9pPr marL="1828800" algn="ctr" fontAlgn="base">
        <a:spcBef>
          <a:spcPct val="0"/>
        </a:spcBef>
        <a:spcAft>
          <a:spcPct val="0"/>
        </a:spcAft>
        <a:defRPr sz="4400">
          <a:solidFill>
            <a:schemeClr val="tx2">
              <a:alpha val="100000"/>
            </a:schemeClr>
          </a:solidFill>
          <a:latin typeface="Arial"/>
        </a:defRPr>
      </a:lvl9pPr>
    </p:titleStyle>
    <p:bodyStyle>
      <a:lvl1pPr marL="342900" indent="-342900" algn="l" defTabSz="-1387316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13873163" rtl="0" eaLnBrk="0" fontAlgn="base" hangingPunct="0">
        <a:spcBef>
          <a:spcPct val="20000"/>
        </a:spcBef>
        <a:spcAft>
          <a:spcPct val="0"/>
        </a:spcAft>
        <a:buChar char="–"/>
        <a:defRPr sz="2800">
          <a:solidFill>
            <a:schemeClr val="tx1"/>
          </a:solidFill>
          <a:latin typeface="+mn-lt"/>
        </a:defRPr>
      </a:lvl2pPr>
      <a:lvl3pPr marL="1143000" indent="-228600" algn="l" defTabSz="-13873163" rtl="0" eaLnBrk="0" fontAlgn="base" hangingPunct="0">
        <a:spcBef>
          <a:spcPct val="20000"/>
        </a:spcBef>
        <a:spcAft>
          <a:spcPct val="0"/>
        </a:spcAft>
        <a:buChar char="•"/>
        <a:defRPr sz="2400">
          <a:solidFill>
            <a:schemeClr val="tx1"/>
          </a:solidFill>
          <a:latin typeface="+mn-lt"/>
        </a:defRPr>
      </a:lvl3pPr>
      <a:lvl4pPr marL="1600200" indent="-228600" algn="l" defTabSz="-13873163" rtl="0" eaLnBrk="0" fontAlgn="base" hangingPunct="0">
        <a:spcBef>
          <a:spcPct val="20000"/>
        </a:spcBef>
        <a:spcAft>
          <a:spcPct val="0"/>
        </a:spcAft>
        <a:buChar char="–"/>
        <a:defRPr sz="2000">
          <a:solidFill>
            <a:schemeClr val="tx1"/>
          </a:solidFill>
          <a:latin typeface="+mn-lt"/>
        </a:defRPr>
      </a:lvl4pPr>
      <a:lvl5pPr marL="2057400" indent="-228600" algn="l" defTabSz="-13873163" rtl="0" eaLnBrk="0" fontAlgn="base" hangingPunct="0">
        <a:spcBef>
          <a:spcPct val="20000"/>
        </a:spcBef>
        <a:spcAft>
          <a:spcPct val="0"/>
        </a:spcAft>
        <a:buChar char="»"/>
        <a:defRPr sz="2000">
          <a:solidFill>
            <a:schemeClr val="tx1"/>
          </a:solidFill>
          <a:latin typeface="+mn-lt"/>
        </a:defRPr>
      </a:lvl5pPr>
      <a:lvl6pPr marL="2514600" indent="-228600" algn="l" fontAlgn="base">
        <a:spcBef>
          <a:spcPct val="20000"/>
        </a:spcBef>
        <a:spcAft>
          <a:spcPct val="0"/>
        </a:spcAft>
        <a:buChar char="»"/>
        <a:defRPr sz="2000">
          <a:solidFill>
            <a:schemeClr val="tx1">
              <a:alpha val="100000"/>
            </a:schemeClr>
          </a:solidFill>
          <a:latin typeface="+mn-lt"/>
        </a:defRPr>
      </a:lvl6pPr>
      <a:lvl7pPr marL="2971800" indent="-228600" algn="l" fontAlgn="base">
        <a:spcBef>
          <a:spcPct val="20000"/>
        </a:spcBef>
        <a:spcAft>
          <a:spcPct val="0"/>
        </a:spcAft>
        <a:buChar char="»"/>
        <a:defRPr sz="2000">
          <a:solidFill>
            <a:schemeClr val="tx1">
              <a:alpha val="100000"/>
            </a:schemeClr>
          </a:solidFill>
          <a:latin typeface="+mn-lt"/>
        </a:defRPr>
      </a:lvl7pPr>
      <a:lvl8pPr marL="3429000" indent="-228600" algn="l" fontAlgn="base">
        <a:spcBef>
          <a:spcPct val="20000"/>
        </a:spcBef>
        <a:spcAft>
          <a:spcPct val="0"/>
        </a:spcAft>
        <a:buChar char="»"/>
        <a:defRPr sz="2000">
          <a:solidFill>
            <a:schemeClr val="tx1">
              <a:alpha val="100000"/>
            </a:schemeClr>
          </a:solidFill>
          <a:latin typeface="+mn-lt"/>
        </a:defRPr>
      </a:lvl8pPr>
      <a:lvl9pPr marL="3886200" indent="-228600" algn="l" fontAlgn="base">
        <a:spcBef>
          <a:spcPct val="20000"/>
        </a:spcBef>
        <a:spcAft>
          <a:spcPct val="0"/>
        </a:spcAft>
        <a:buChar char="»"/>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audio" Target="file:///C:\Documents%20and%20Settings\Owner\My%20Documents\My%20Music\Donnie%20McClurkin\Donnie%20McClurkin\01%20Stand.wma"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9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99.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19.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3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1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5.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39.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49.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6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69.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2128" y="-31452"/>
            <a:ext cx="7524328" cy="2308324"/>
          </a:xfrm>
          <a:prstGeom prst="rect">
            <a:avLst/>
          </a:prstGeom>
        </p:spPr>
        <p:txBody>
          <a:bodyPr wrap="square">
            <a:spAutoFit/>
          </a:bodyPr>
          <a:lstStyle/>
          <a:p>
            <a:r>
              <a:rPr lang="en-GB" sz="14400" dirty="0" smtClean="0">
                <a:latin typeface="Kunstler Script" pitchFamily="66" charset="0"/>
                <a:cs typeface="Consolas" pitchFamily="49" charset="0"/>
              </a:rPr>
              <a:t>Welcome to</a:t>
            </a:r>
            <a:endParaRPr lang="en-GB" sz="14400" dirty="0">
              <a:latin typeface="Kunstler Script" pitchFamily="66" charset="0"/>
              <a:cs typeface="Consolas" pitchFamily="49" charset="0"/>
            </a:endParaRPr>
          </a:p>
        </p:txBody>
      </p:sp>
      <p:sp>
        <p:nvSpPr>
          <p:cNvPr id="5" name="Rectangle 4"/>
          <p:cNvSpPr/>
          <p:nvPr/>
        </p:nvSpPr>
        <p:spPr>
          <a:xfrm>
            <a:off x="2736304" y="1640994"/>
            <a:ext cx="5436096" cy="707886"/>
          </a:xfrm>
          <a:prstGeom prst="rect">
            <a:avLst/>
          </a:prstGeom>
        </p:spPr>
        <p:txBody>
          <a:bodyPr wrap="square">
            <a:spAutoFit/>
          </a:bodyPr>
          <a:lstStyle/>
          <a:p>
            <a:r>
              <a:rPr lang="en-GB" sz="4000" b="1" dirty="0" smtClean="0">
                <a:latin typeface="Consolas" pitchFamily="49" charset="0"/>
                <a:cs typeface="Consolas" pitchFamily="49" charset="0"/>
              </a:rPr>
              <a:t>Upper Room Church</a:t>
            </a:r>
            <a:endParaRPr lang="en-GB" sz="4000" b="1" dirty="0">
              <a:latin typeface="Consolas" pitchFamily="49" charset="0"/>
              <a:cs typeface="Consolas" pitchFamily="49" charset="0"/>
            </a:endParaRPr>
          </a:p>
        </p:txBody>
      </p:sp>
      <p:sp>
        <p:nvSpPr>
          <p:cNvPr id="6" name="Rectangle 5"/>
          <p:cNvSpPr/>
          <p:nvPr/>
        </p:nvSpPr>
        <p:spPr>
          <a:xfrm>
            <a:off x="1188640" y="3501008"/>
            <a:ext cx="8063880" cy="923330"/>
          </a:xfrm>
          <a:prstGeom prst="rect">
            <a:avLst/>
          </a:prstGeom>
        </p:spPr>
        <p:txBody>
          <a:bodyPr wrap="square">
            <a:spAutoFit/>
          </a:bodyPr>
          <a:lstStyle/>
          <a:p>
            <a:r>
              <a:rPr lang="en-GB" sz="5400" dirty="0" smtClean="0">
                <a:solidFill>
                  <a:schemeClr val="tx2">
                    <a:lumMod val="75000"/>
                  </a:schemeClr>
                </a:solidFill>
                <a:latin typeface="John Handy LET" pitchFamily="2" charset="0"/>
                <a:cs typeface="Consolas" pitchFamily="49" charset="0"/>
              </a:rPr>
              <a:t>Summer of Evangelism</a:t>
            </a:r>
            <a:endParaRPr lang="en-GB" sz="5400" dirty="0">
              <a:solidFill>
                <a:schemeClr val="tx2">
                  <a:lumMod val="75000"/>
                </a:schemeClr>
              </a:solidFill>
              <a:latin typeface="John Handy LET" pitchFamily="2" charset="0"/>
              <a:cs typeface="Consolas" pitchFamily="49"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377" y="4611960"/>
            <a:ext cx="1843092" cy="1769368"/>
          </a:xfrm>
          <a:prstGeom prst="rect">
            <a:avLst/>
          </a:prstGeom>
        </p:spPr>
      </p:pic>
      <p:sp>
        <p:nvSpPr>
          <p:cNvPr id="9" name="TextBox 8"/>
          <p:cNvSpPr txBox="1"/>
          <p:nvPr/>
        </p:nvSpPr>
        <p:spPr>
          <a:xfrm>
            <a:off x="-1" y="2521617"/>
            <a:ext cx="9144001" cy="907383"/>
          </a:xfrm>
          <a:prstGeom prst="rect">
            <a:avLst/>
          </a:prstGeom>
          <a:noFill/>
        </p:spPr>
        <p:txBody>
          <a:bodyPr wrap="square" lIns="75648" tIns="37824" rIns="75648" bIns="37824" rtlCol="0">
            <a:spAutoFit/>
          </a:bodyPr>
          <a:lstStyle/>
          <a:p>
            <a:pPr algn="ctr"/>
            <a:r>
              <a:rPr lang="en-GB" sz="5400" dirty="0" smtClean="0">
                <a:solidFill>
                  <a:schemeClr val="tx2">
                    <a:lumMod val="50000"/>
                  </a:schemeClr>
                </a:solidFill>
                <a:latin typeface="John Handy LET" pitchFamily="2" charset="0"/>
                <a:cs typeface="Consolas" pitchFamily="49" charset="0"/>
              </a:rPr>
              <a:t>Health Expo &amp; Seminar Series</a:t>
            </a:r>
            <a:endParaRPr lang="en-GB" sz="5400" dirty="0">
              <a:solidFill>
                <a:schemeClr val="tx2">
                  <a:lumMod val="50000"/>
                </a:schemeClr>
              </a:solidFill>
              <a:latin typeface="John Handy LET" pitchFamily="2" charset="0"/>
              <a:cs typeface="Consolas" pitchFamily="49" charset="0"/>
            </a:endParaRPr>
          </a:p>
        </p:txBody>
      </p:sp>
    </p:spTree>
    <p:extLst>
      <p:ext uri="{BB962C8B-B14F-4D97-AF65-F5344CB8AC3E}">
        <p14:creationId xmlns:p14="http://schemas.microsoft.com/office/powerpoint/2010/main" val="165383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bwMode="auto">
          <a:xfrm>
            <a:off x="692150" y="358775"/>
            <a:ext cx="845185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sz="3000" smtClean="0">
                <a:solidFill>
                  <a:schemeClr val="tx1"/>
                </a:solidFill>
                <a:ea typeface="ＭＳ Ｐゴシック" pitchFamily="34" charset="-128"/>
                <a:cs typeface="Arial" pitchFamily="34" charset="0"/>
              </a:rPr>
              <a:t>The mental health continuum</a:t>
            </a:r>
            <a:endParaRPr lang="en-GB" sz="3000" b="1" smtClean="0">
              <a:solidFill>
                <a:schemeClr val="tx1"/>
              </a:solidFill>
              <a:ea typeface="ＭＳ Ｐゴシック" pitchFamily="34" charset="-128"/>
              <a:cs typeface="Arial" pitchFamily="34" charset="0"/>
            </a:endParaRPr>
          </a:p>
        </p:txBody>
      </p:sp>
      <p:grpSp>
        <p:nvGrpSpPr>
          <p:cNvPr id="2" name="Group 28"/>
          <p:cNvGrpSpPr>
            <a:grpSpLocks/>
          </p:cNvGrpSpPr>
          <p:nvPr/>
        </p:nvGrpSpPr>
        <p:grpSpPr bwMode="auto">
          <a:xfrm>
            <a:off x="2571750" y="1643063"/>
            <a:ext cx="3848100" cy="5105400"/>
            <a:chOff x="1620" y="1035"/>
            <a:chExt cx="2424" cy="3216"/>
          </a:xfrm>
        </p:grpSpPr>
        <p:sp>
          <p:nvSpPr>
            <p:cNvPr id="10265" name="Text Box 6"/>
            <p:cNvSpPr txBox="1">
              <a:spLocks noChangeArrowheads="1"/>
            </p:cNvSpPr>
            <p:nvPr/>
          </p:nvSpPr>
          <p:spPr bwMode="auto">
            <a:xfrm>
              <a:off x="1755" y="3915"/>
              <a:ext cx="211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2000"/>
                <a:t>Minimal mental wellbeing</a:t>
              </a:r>
            </a:p>
          </p:txBody>
        </p:sp>
        <p:sp>
          <p:nvSpPr>
            <p:cNvPr id="10266" name="Text Box 7"/>
            <p:cNvSpPr txBox="1">
              <a:spLocks noChangeArrowheads="1"/>
            </p:cNvSpPr>
            <p:nvPr/>
          </p:nvSpPr>
          <p:spPr bwMode="auto">
            <a:xfrm>
              <a:off x="1620" y="1035"/>
              <a:ext cx="242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2000"/>
                <a:t>Maximum mental wellbeing</a:t>
              </a:r>
            </a:p>
          </p:txBody>
        </p:sp>
        <p:sp>
          <p:nvSpPr>
            <p:cNvPr id="10267" name="AutoShape 8"/>
            <p:cNvSpPr>
              <a:spLocks noChangeArrowheads="1"/>
            </p:cNvSpPr>
            <p:nvPr/>
          </p:nvSpPr>
          <p:spPr bwMode="auto">
            <a:xfrm>
              <a:off x="2784" y="1344"/>
              <a:ext cx="192" cy="2544"/>
            </a:xfrm>
            <a:prstGeom prst="upDownArrow">
              <a:avLst>
                <a:gd name="adj1" fmla="val 22222"/>
                <a:gd name="adj2" fmla="val 193229"/>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grpSp>
        <p:nvGrpSpPr>
          <p:cNvPr id="3" name="Group 29"/>
          <p:cNvGrpSpPr>
            <a:grpSpLocks/>
          </p:cNvGrpSpPr>
          <p:nvPr/>
        </p:nvGrpSpPr>
        <p:grpSpPr bwMode="auto">
          <a:xfrm>
            <a:off x="0" y="3352800"/>
            <a:ext cx="9144000" cy="1447800"/>
            <a:chOff x="0" y="2112"/>
            <a:chExt cx="5760" cy="912"/>
          </a:xfrm>
        </p:grpSpPr>
        <p:sp>
          <p:nvSpPr>
            <p:cNvPr id="10262" name="Text Box 10"/>
            <p:cNvSpPr txBox="1">
              <a:spLocks noChangeArrowheads="1"/>
            </p:cNvSpPr>
            <p:nvPr/>
          </p:nvSpPr>
          <p:spPr bwMode="auto">
            <a:xfrm>
              <a:off x="4920" y="2112"/>
              <a:ext cx="84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2000"/>
                <a:t>Minimal mental illness/</a:t>
              </a:r>
            </a:p>
            <a:p>
              <a:pPr algn="ctr"/>
              <a:r>
                <a:rPr lang="en-GB" sz="2000"/>
                <a:t>disorder</a:t>
              </a:r>
            </a:p>
          </p:txBody>
        </p:sp>
        <p:sp>
          <p:nvSpPr>
            <p:cNvPr id="10263" name="Text Box 11"/>
            <p:cNvSpPr txBox="1">
              <a:spLocks noChangeArrowheads="1"/>
            </p:cNvSpPr>
            <p:nvPr/>
          </p:nvSpPr>
          <p:spPr bwMode="auto">
            <a:xfrm>
              <a:off x="0" y="2160"/>
              <a:ext cx="960"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2000"/>
                <a:t>Maximum mental illness/</a:t>
              </a:r>
            </a:p>
            <a:p>
              <a:pPr algn="ctr"/>
              <a:r>
                <a:rPr lang="en-GB" sz="2000"/>
                <a:t>disorder</a:t>
              </a:r>
            </a:p>
          </p:txBody>
        </p:sp>
        <p:sp>
          <p:nvSpPr>
            <p:cNvPr id="10264" name="AutoShape 12"/>
            <p:cNvSpPr>
              <a:spLocks noChangeArrowheads="1"/>
            </p:cNvSpPr>
            <p:nvPr/>
          </p:nvSpPr>
          <p:spPr bwMode="auto">
            <a:xfrm>
              <a:off x="912" y="2412"/>
              <a:ext cx="4080" cy="193"/>
            </a:xfrm>
            <a:prstGeom prst="leftRightArrow">
              <a:avLst>
                <a:gd name="adj1" fmla="val 20491"/>
                <a:gd name="adj2" fmla="val 218054"/>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grpSp>
        <p:nvGrpSpPr>
          <p:cNvPr id="4" name="Group 35"/>
          <p:cNvGrpSpPr>
            <a:grpSpLocks/>
          </p:cNvGrpSpPr>
          <p:nvPr/>
        </p:nvGrpSpPr>
        <p:grpSpPr bwMode="auto">
          <a:xfrm>
            <a:off x="1857375" y="2357438"/>
            <a:ext cx="5510213" cy="3138487"/>
            <a:chOff x="1163" y="1510"/>
            <a:chExt cx="3471" cy="1977"/>
          </a:xfrm>
        </p:grpSpPr>
        <p:grpSp>
          <p:nvGrpSpPr>
            <p:cNvPr id="10256" name="Group 30"/>
            <p:cNvGrpSpPr>
              <a:grpSpLocks/>
            </p:cNvGrpSpPr>
            <p:nvPr/>
          </p:nvGrpSpPr>
          <p:grpSpPr bwMode="auto">
            <a:xfrm>
              <a:off x="1163" y="1510"/>
              <a:ext cx="1488" cy="703"/>
              <a:chOff x="1163" y="1510"/>
              <a:chExt cx="1488" cy="703"/>
            </a:xfrm>
          </p:grpSpPr>
          <p:sp>
            <p:nvSpPr>
              <p:cNvPr id="10260" name="AutoShape 14"/>
              <p:cNvSpPr>
                <a:spLocks noChangeArrowheads="1"/>
              </p:cNvSpPr>
              <p:nvPr/>
            </p:nvSpPr>
            <p:spPr bwMode="auto">
              <a:xfrm>
                <a:off x="1163" y="1510"/>
                <a:ext cx="1474" cy="70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p>
                <a:endParaRPr lang="en-GB"/>
              </a:p>
            </p:txBody>
          </p:sp>
          <p:sp>
            <p:nvSpPr>
              <p:cNvPr id="10261" name="Text Box 15"/>
              <p:cNvSpPr txBox="1">
                <a:spLocks noChangeArrowheads="1"/>
              </p:cNvSpPr>
              <p:nvPr/>
            </p:nvSpPr>
            <p:spPr bwMode="auto">
              <a:xfrm>
                <a:off x="1163" y="1555"/>
                <a:ext cx="148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400"/>
                  <a:t>A person with a diagnosis of a serious illness but who copes well and has positive mental health</a:t>
                </a:r>
                <a:endParaRPr lang="en-GB" sz="1700"/>
              </a:p>
            </p:txBody>
          </p:sp>
        </p:grpSp>
        <p:grpSp>
          <p:nvGrpSpPr>
            <p:cNvPr id="10257" name="Group 34"/>
            <p:cNvGrpSpPr>
              <a:grpSpLocks/>
            </p:cNvGrpSpPr>
            <p:nvPr/>
          </p:nvGrpSpPr>
          <p:grpSpPr bwMode="auto">
            <a:xfrm>
              <a:off x="3098" y="2784"/>
              <a:ext cx="1536" cy="703"/>
              <a:chOff x="3098" y="2784"/>
              <a:chExt cx="1536" cy="703"/>
            </a:xfrm>
          </p:grpSpPr>
          <p:sp>
            <p:nvSpPr>
              <p:cNvPr id="10258" name="AutoShape 17"/>
              <p:cNvSpPr>
                <a:spLocks noChangeArrowheads="1"/>
              </p:cNvSpPr>
              <p:nvPr/>
            </p:nvSpPr>
            <p:spPr bwMode="auto">
              <a:xfrm>
                <a:off x="3120" y="2784"/>
                <a:ext cx="1474" cy="70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p>
                <a:endParaRPr lang="en-GB"/>
              </a:p>
            </p:txBody>
          </p:sp>
          <p:sp>
            <p:nvSpPr>
              <p:cNvPr id="10259" name="Text Box 18"/>
              <p:cNvSpPr txBox="1">
                <a:spLocks noChangeArrowheads="1"/>
              </p:cNvSpPr>
              <p:nvPr/>
            </p:nvSpPr>
            <p:spPr bwMode="auto">
              <a:xfrm>
                <a:off x="3098" y="2860"/>
                <a:ext cx="1536" cy="52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400"/>
                  <a:t>A person with no diagnosable illness</a:t>
                </a:r>
                <a:br>
                  <a:rPr lang="en-GB" sz="1400"/>
                </a:br>
                <a:r>
                  <a:rPr lang="en-GB" sz="1400"/>
                  <a:t>or disorder but who has poor</a:t>
                </a:r>
                <a:br>
                  <a:rPr lang="en-GB" sz="1400"/>
                </a:br>
                <a:r>
                  <a:rPr lang="en-GB" sz="1400"/>
                  <a:t>mental health</a:t>
                </a:r>
                <a:endParaRPr lang="en-GB" sz="1700"/>
              </a:p>
            </p:txBody>
          </p:sp>
        </p:grpSp>
      </p:grpSp>
      <p:grpSp>
        <p:nvGrpSpPr>
          <p:cNvPr id="7" name="Group 36"/>
          <p:cNvGrpSpPr>
            <a:grpSpLocks/>
          </p:cNvGrpSpPr>
          <p:nvPr/>
        </p:nvGrpSpPr>
        <p:grpSpPr bwMode="auto">
          <a:xfrm>
            <a:off x="1828800" y="2389188"/>
            <a:ext cx="5491163" cy="3146425"/>
            <a:chOff x="1152" y="1505"/>
            <a:chExt cx="3459" cy="1982"/>
          </a:xfrm>
        </p:grpSpPr>
        <p:grpSp>
          <p:nvGrpSpPr>
            <p:cNvPr id="10250" name="Group 33"/>
            <p:cNvGrpSpPr>
              <a:grpSpLocks/>
            </p:cNvGrpSpPr>
            <p:nvPr/>
          </p:nvGrpSpPr>
          <p:grpSpPr bwMode="auto">
            <a:xfrm>
              <a:off x="3102" y="1505"/>
              <a:ext cx="1509" cy="703"/>
              <a:chOff x="3102" y="1505"/>
              <a:chExt cx="1509" cy="703"/>
            </a:xfrm>
          </p:grpSpPr>
          <p:sp>
            <p:nvSpPr>
              <p:cNvPr id="10254" name="AutoShape 21"/>
              <p:cNvSpPr>
                <a:spLocks noChangeArrowheads="1"/>
              </p:cNvSpPr>
              <p:nvPr/>
            </p:nvSpPr>
            <p:spPr bwMode="auto">
              <a:xfrm>
                <a:off x="3102" y="1505"/>
                <a:ext cx="1474" cy="703"/>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p>
                <a:endParaRPr lang="en-GB"/>
              </a:p>
            </p:txBody>
          </p:sp>
          <p:sp>
            <p:nvSpPr>
              <p:cNvPr id="10255" name="Text Box 22"/>
              <p:cNvSpPr txBox="1">
                <a:spLocks noChangeArrowheads="1"/>
              </p:cNvSpPr>
              <p:nvPr/>
            </p:nvSpPr>
            <p:spPr bwMode="auto">
              <a:xfrm>
                <a:off x="3105" y="1620"/>
                <a:ext cx="1506" cy="3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400"/>
                  <a:t>A person with no illness or disorder and positive mental health</a:t>
                </a:r>
                <a:endParaRPr lang="en-GB" sz="1700"/>
              </a:p>
            </p:txBody>
          </p:sp>
        </p:grpSp>
        <p:grpSp>
          <p:nvGrpSpPr>
            <p:cNvPr id="10251" name="Group 32"/>
            <p:cNvGrpSpPr>
              <a:grpSpLocks/>
            </p:cNvGrpSpPr>
            <p:nvPr/>
          </p:nvGrpSpPr>
          <p:grpSpPr bwMode="auto">
            <a:xfrm>
              <a:off x="1152" y="2784"/>
              <a:ext cx="1482" cy="703"/>
              <a:chOff x="1152" y="2784"/>
              <a:chExt cx="1482" cy="703"/>
            </a:xfrm>
          </p:grpSpPr>
          <p:sp>
            <p:nvSpPr>
              <p:cNvPr id="10252" name="AutoShape 24"/>
              <p:cNvSpPr>
                <a:spLocks noChangeArrowheads="1"/>
              </p:cNvSpPr>
              <p:nvPr/>
            </p:nvSpPr>
            <p:spPr bwMode="auto">
              <a:xfrm>
                <a:off x="1152" y="2784"/>
                <a:ext cx="1474" cy="703"/>
              </a:xfrm>
              <a:prstGeom prst="roundRect">
                <a:avLst>
                  <a:gd name="adj" fmla="val 16667"/>
                </a:avLst>
              </a:prstGeom>
              <a:solidFill>
                <a:schemeClr val="bg1"/>
              </a:solidFill>
              <a:ln>
                <a:noFill/>
              </a:ln>
              <a:extLst>
                <a:ext uri="{91240B29-F687-4F45-9708-019B960494DF}">
                  <a14:hiddenLine xmlns:a14="http://schemas.microsoft.com/office/drawing/2010/main" w="9525" cmpd="thinThick">
                    <a:solidFill>
                      <a:srgbClr val="000000"/>
                    </a:solidFill>
                    <a:round/>
                    <a:headEnd/>
                    <a:tailEnd/>
                  </a14:hiddenLine>
                </a:ext>
              </a:extLst>
            </p:spPr>
            <p:txBody>
              <a:bodyPr/>
              <a:lstStyle/>
              <a:p>
                <a:endParaRPr lang="en-GB"/>
              </a:p>
            </p:txBody>
          </p:sp>
          <p:sp>
            <p:nvSpPr>
              <p:cNvPr id="10253" name="Text Box 25"/>
              <p:cNvSpPr txBox="1">
                <a:spLocks noChangeArrowheads="1"/>
              </p:cNvSpPr>
              <p:nvPr/>
            </p:nvSpPr>
            <p:spPr bwMode="auto">
              <a:xfrm>
                <a:off x="1170" y="2835"/>
                <a:ext cx="1464" cy="4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GB" sz="1400"/>
                  <a:t>A person with a diagnosis of a serious illness and who has poor mental health</a:t>
                </a:r>
                <a:endParaRPr lang="en-GB" sz="1000"/>
              </a:p>
            </p:txBody>
          </p:sp>
        </p:grpSp>
      </p:grpSp>
      <p:sp>
        <p:nvSpPr>
          <p:cNvPr id="44035" name="Rectangle 3"/>
          <p:cNvSpPr>
            <a:spLocks noChangeArrowheads="1"/>
          </p:cNvSpPr>
          <p:nvPr/>
        </p:nvSpPr>
        <p:spPr bwMode="auto">
          <a:xfrm>
            <a:off x="381000" y="1550988"/>
            <a:ext cx="2133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200" b="1"/>
              <a:t>•</a:t>
            </a:r>
            <a:r>
              <a:rPr lang="en-GB" sz="2200" b="1"/>
              <a:t> No absolutes</a:t>
            </a:r>
            <a:endParaRPr lang="en-US" sz="2200" b="1"/>
          </a:p>
        </p:txBody>
      </p:sp>
      <p:sp>
        <p:nvSpPr>
          <p:cNvPr id="44036" name="Rectangle 4"/>
          <p:cNvSpPr>
            <a:spLocks noChangeArrowheads="1"/>
          </p:cNvSpPr>
          <p:nvPr/>
        </p:nvSpPr>
        <p:spPr bwMode="auto">
          <a:xfrm>
            <a:off x="6213475" y="1550988"/>
            <a:ext cx="28543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GB" sz="2200" b="1"/>
              <a:t>• The continuum . . . </a:t>
            </a:r>
            <a:endParaRPr lang="en-US" sz="2200" b="1"/>
          </a:p>
        </p:txBody>
      </p:sp>
      <p:sp>
        <p:nvSpPr>
          <p:cNvPr id="10249" name="Text Box 37"/>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8</a:t>
            </a:r>
            <a:endParaRPr lang="en-GB" sz="1200"/>
          </a:p>
        </p:txBody>
      </p:sp>
    </p:spTree>
    <p:extLst>
      <p:ext uri="{BB962C8B-B14F-4D97-AF65-F5344CB8AC3E}">
        <p14:creationId xmlns:p14="http://schemas.microsoft.com/office/powerpoint/2010/main" val="3696269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Effect transition="in" filter="dissolve">
                                      <p:cBhvr>
                                        <p:cTn id="7" dur="500"/>
                                        <p:tgtEl>
                                          <p:spTgt spid="44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dissolve">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9750" y="358775"/>
            <a:ext cx="7385050"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cs typeface="Arial" pitchFamily="34" charset="0"/>
              </a:rPr>
              <a:t>Preventing mental health problems</a:t>
            </a:r>
            <a:endParaRPr lang="en-GB" sz="3000" b="1" smtClean="0">
              <a:solidFill>
                <a:schemeClr val="bg1"/>
              </a:solidFill>
              <a:ea typeface="ＭＳ Ｐゴシック" pitchFamily="34" charset="-128"/>
              <a:cs typeface="Arial" pitchFamily="34" charset="0"/>
            </a:endParaRPr>
          </a:p>
        </p:txBody>
      </p:sp>
      <p:sp>
        <p:nvSpPr>
          <p:cNvPr id="11267" name="Rectangle 3"/>
          <p:cNvSpPr>
            <a:spLocks noChangeArrowheads="1"/>
          </p:cNvSpPr>
          <p:nvPr/>
        </p:nvSpPr>
        <p:spPr bwMode="auto">
          <a:xfrm>
            <a:off x="755650" y="1628775"/>
            <a:ext cx="76327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76238" indent="-376238" eaLnBrk="0" hangingPunct="0"/>
            <a:r>
              <a:rPr lang="en-GB" sz="2800" b="1"/>
              <a:t>We </a:t>
            </a:r>
            <a:r>
              <a:rPr lang="en-GB" sz="2800"/>
              <a:t>can improve our mental health by:</a:t>
            </a:r>
          </a:p>
          <a:p>
            <a:pPr marL="376238" indent="-376238" eaLnBrk="0" hangingPunct="0"/>
            <a:endParaRPr lang="en-GB" sz="2800">
              <a:solidFill>
                <a:srgbClr val="598000"/>
              </a:solidFill>
            </a:endParaRPr>
          </a:p>
          <a:p>
            <a:pPr marL="376238" indent="-376238" eaLnBrk="0" hangingPunct="0">
              <a:lnSpc>
                <a:spcPct val="90000"/>
              </a:lnSpc>
              <a:spcBef>
                <a:spcPct val="20000"/>
              </a:spcBef>
              <a:spcAft>
                <a:spcPct val="20000"/>
              </a:spcAft>
              <a:buClr>
                <a:schemeClr val="tx1"/>
              </a:buClr>
              <a:buSzPct val="130000"/>
              <a:buFont typeface="Times" pitchFamily="-110" charset="0"/>
              <a:buChar char="•"/>
            </a:pPr>
            <a:r>
              <a:rPr lang="en-GB" sz="2000"/>
              <a:t>increasing awareness</a:t>
            </a:r>
          </a:p>
          <a:p>
            <a:pPr marL="376238" indent="-376238" eaLnBrk="0" hangingPunct="0">
              <a:lnSpc>
                <a:spcPct val="90000"/>
              </a:lnSpc>
              <a:spcBef>
                <a:spcPct val="20000"/>
              </a:spcBef>
              <a:spcAft>
                <a:spcPct val="20000"/>
              </a:spcAft>
              <a:buClr>
                <a:schemeClr val="tx1"/>
              </a:buClr>
              <a:buSzPct val="130000"/>
              <a:buFont typeface="Times" pitchFamily="-110" charset="0"/>
              <a:buChar char="•"/>
            </a:pPr>
            <a:r>
              <a:rPr lang="en-GB" sz="2000"/>
              <a:t>increasing protective factors and reducing risk factors where possible</a:t>
            </a:r>
            <a:endParaRPr lang="en-US" sz="2000"/>
          </a:p>
          <a:p>
            <a:pPr marL="376238" indent="-376238" eaLnBrk="0" hangingPunct="0">
              <a:lnSpc>
                <a:spcPct val="90000"/>
              </a:lnSpc>
              <a:spcBef>
                <a:spcPct val="20000"/>
              </a:spcBef>
              <a:spcAft>
                <a:spcPct val="20000"/>
              </a:spcAft>
              <a:buClr>
                <a:schemeClr val="tx1"/>
              </a:buClr>
              <a:buSzPct val="130000"/>
              <a:buFont typeface="Times" pitchFamily="-110" charset="0"/>
              <a:buChar char="•"/>
            </a:pPr>
            <a:r>
              <a:rPr lang="en-GB" sz="2000"/>
              <a:t>promoting positive coping strategies</a:t>
            </a:r>
            <a:endParaRPr lang="en-US" sz="2000"/>
          </a:p>
          <a:p>
            <a:pPr marL="376238" indent="-376238" eaLnBrk="0" hangingPunct="0"/>
            <a:endParaRPr lang="en-US" sz="2800"/>
          </a:p>
          <a:p>
            <a:pPr marL="376238" indent="-376238" eaLnBrk="0" hangingPunct="0"/>
            <a:endParaRPr lang="en-US" sz="2800"/>
          </a:p>
        </p:txBody>
      </p:sp>
      <p:sp>
        <p:nvSpPr>
          <p:cNvPr id="11268" name="Text Box 9"/>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9</a:t>
            </a:r>
            <a:endParaRPr lang="en-GB" sz="1200"/>
          </a:p>
        </p:txBody>
      </p:sp>
    </p:spTree>
    <p:extLst>
      <p:ext uri="{BB962C8B-B14F-4D97-AF65-F5344CB8AC3E}">
        <p14:creationId xmlns:p14="http://schemas.microsoft.com/office/powerpoint/2010/main" val="353579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539750" y="358775"/>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l" eaLnBrk="1" hangingPunct="1"/>
            <a:r>
              <a:rPr lang="en-GB" sz="3000" dirty="0" smtClean="0">
                <a:solidFill>
                  <a:schemeClr val="tx1"/>
                </a:solidFill>
                <a:ea typeface="ＭＳ Ｐゴシック" pitchFamily="34" charset="-128"/>
              </a:rPr>
              <a:t>Why Mental Health?</a:t>
            </a:r>
            <a:br>
              <a:rPr lang="en-GB" sz="3000" dirty="0" smtClean="0">
                <a:solidFill>
                  <a:schemeClr val="tx1"/>
                </a:solidFill>
                <a:ea typeface="ＭＳ Ｐゴシック" pitchFamily="34" charset="-128"/>
              </a:rPr>
            </a:br>
            <a:endParaRPr lang="en-US" sz="3000" dirty="0" smtClean="0">
              <a:ea typeface="ＭＳ Ｐゴシック" pitchFamily="34" charset="-128"/>
            </a:endParaRPr>
          </a:p>
        </p:txBody>
      </p:sp>
      <p:sp>
        <p:nvSpPr>
          <p:cNvPr id="9219" name="Rectangle 3"/>
          <p:cNvSpPr>
            <a:spLocks noGrp="1" noChangeArrowheads="1"/>
          </p:cNvSpPr>
          <p:nvPr>
            <p:ph type="body" idx="1"/>
          </p:nvPr>
        </p:nvSpPr>
        <p:spPr bwMode="auto">
          <a:xfrm>
            <a:off x="900113" y="2133600"/>
            <a:ext cx="7342187" cy="3681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Mental health problems are common</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We discriminate against people with mental health problems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We are not well informed about mental health or mental health problems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We may lack the insight to realise that we need help or that help is available</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Professional help is not always on hand</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The majority of us do not know how to respond</a:t>
            </a:r>
            <a:endParaRPr lang="en-US" sz="2000" smtClean="0">
              <a:ea typeface="ＭＳ Ｐゴシック" pitchFamily="34" charset="-128"/>
            </a:endParaRPr>
          </a:p>
        </p:txBody>
      </p:sp>
      <p:sp>
        <p:nvSpPr>
          <p:cNvPr id="12292" name="Text Box 5"/>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10</a:t>
            </a:r>
            <a:endParaRPr lang="en-GB" sz="1200"/>
          </a:p>
        </p:txBody>
      </p:sp>
    </p:spTree>
    <p:extLst>
      <p:ext uri="{BB962C8B-B14F-4D97-AF65-F5344CB8AC3E}">
        <p14:creationId xmlns:p14="http://schemas.microsoft.com/office/powerpoint/2010/main" val="3308107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539750" y="358775"/>
            <a:ext cx="692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t>Prevalence of psychiatric disorders (per 1,000 population), by sex, England and Wales 1993 and 2000</a:t>
            </a:r>
          </a:p>
        </p:txBody>
      </p:sp>
      <p:sp>
        <p:nvSpPr>
          <p:cNvPr id="14339" name="Text Box 23"/>
          <p:cNvSpPr txBox="1">
            <a:spLocks noChangeArrowheads="1"/>
          </p:cNvSpPr>
          <p:nvPr/>
        </p:nvSpPr>
        <p:spPr bwMode="auto">
          <a:xfrm>
            <a:off x="1476375" y="6237288"/>
            <a:ext cx="6767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sz="1200"/>
              <a:t>Source: OPCS Surveys of Psychiatric Morbidity 1993 and 2000           </a:t>
            </a:r>
            <a:r>
              <a:rPr lang="en-GB" sz="1200" b="1"/>
              <a:t>See MHFA Manual p16</a:t>
            </a:r>
            <a:endParaRPr lang="en-GB" sz="1200"/>
          </a:p>
        </p:txBody>
      </p:sp>
      <p:pic>
        <p:nvPicPr>
          <p:cNvPr id="14340" name="Picture 24" descr="session1-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614488"/>
            <a:ext cx="761365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25"/>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12</a:t>
            </a:r>
            <a:endParaRPr lang="en-GB" sz="1200"/>
          </a:p>
        </p:txBody>
      </p:sp>
    </p:spTree>
    <p:extLst>
      <p:ext uri="{BB962C8B-B14F-4D97-AF65-F5344CB8AC3E}">
        <p14:creationId xmlns:p14="http://schemas.microsoft.com/office/powerpoint/2010/main" val="2947499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39750" y="358775"/>
            <a:ext cx="8229600"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Impact of mental health problems</a:t>
            </a:r>
            <a:endParaRPr lang="en-US" sz="3000" smtClean="0">
              <a:ea typeface="ＭＳ Ｐゴシック" pitchFamily="34" charset="-128"/>
            </a:endParaRPr>
          </a:p>
        </p:txBody>
      </p:sp>
      <p:sp>
        <p:nvSpPr>
          <p:cNvPr id="15363" name="Rectangle 3"/>
          <p:cNvSpPr>
            <a:spLocks noGrp="1" noChangeArrowheads="1"/>
          </p:cNvSpPr>
          <p:nvPr>
            <p:ph type="body" idx="1"/>
          </p:nvPr>
        </p:nvSpPr>
        <p:spPr bwMode="auto">
          <a:xfrm>
            <a:off x="611188" y="1762125"/>
            <a:ext cx="7921625" cy="540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ct val="20000"/>
              </a:spcAft>
              <a:buClr>
                <a:schemeClr val="tx1"/>
              </a:buClr>
              <a:buSzPct val="130000"/>
              <a:buFontTx/>
              <a:buNone/>
            </a:pPr>
            <a:r>
              <a:rPr lang="en-GB" sz="2800" b="1" dirty="0" smtClean="0">
                <a:ea typeface="ＭＳ Ｐゴシック" pitchFamily="34" charset="-128"/>
              </a:rPr>
              <a:t>   Mental health problems are common</a:t>
            </a:r>
            <a:r>
              <a:rPr lang="en-GB" sz="2800" dirty="0" smtClean="0">
                <a:ea typeface="ＭＳ Ｐゴシック" pitchFamily="34" charset="-128"/>
              </a:rPr>
              <a:t> - exact estimates vary</a:t>
            </a:r>
          </a:p>
          <a:p>
            <a:pPr lvl="1" eaLnBrk="1" hangingPunct="1">
              <a:spcAft>
                <a:spcPct val="20000"/>
              </a:spcAft>
              <a:buClr>
                <a:schemeClr val="tx1"/>
              </a:buClr>
              <a:buSzPct val="130000"/>
              <a:buFontTx/>
              <a:buChar char="•"/>
            </a:pPr>
            <a:r>
              <a:rPr lang="en-GB" sz="2000" dirty="0" smtClean="0">
                <a:ea typeface="ＭＳ Ｐゴシック" pitchFamily="34" charset="-128"/>
              </a:rPr>
              <a:t>1 person in 4 will experience some form of mental health problem in any year  </a:t>
            </a:r>
            <a:r>
              <a:rPr lang="en-GB" sz="2000" i="1" dirty="0" smtClean="0">
                <a:ea typeface="ＭＳ Ｐゴシック" pitchFamily="34" charset="-128"/>
              </a:rPr>
              <a:t>(Goldberg, 1991) </a:t>
            </a:r>
          </a:p>
          <a:p>
            <a:pPr lvl="1" eaLnBrk="1" hangingPunct="1">
              <a:spcAft>
                <a:spcPct val="20000"/>
              </a:spcAft>
              <a:buClr>
                <a:schemeClr val="tx1"/>
              </a:buClr>
              <a:buSzPct val="130000"/>
              <a:buFontTx/>
              <a:buChar char="•"/>
            </a:pPr>
            <a:r>
              <a:rPr lang="en-GB" sz="2000" dirty="0" smtClean="0">
                <a:ea typeface="ＭＳ Ｐゴシック" pitchFamily="34" charset="-128"/>
              </a:rPr>
              <a:t>At any given time 1 in 6 working age adults have symptoms associated with mental ill-health (</a:t>
            </a:r>
            <a:r>
              <a:rPr lang="en-GB" sz="2000" dirty="0" err="1" smtClean="0">
                <a:ea typeface="ＭＳ Ｐゴシック" pitchFamily="34" charset="-128"/>
              </a:rPr>
              <a:t>eg</a:t>
            </a:r>
            <a:r>
              <a:rPr lang="en-GB" sz="2000" dirty="0" smtClean="0">
                <a:ea typeface="ＭＳ Ｐゴシック" pitchFamily="34" charset="-128"/>
              </a:rPr>
              <a:t> sleep problems, fatigue, </a:t>
            </a:r>
            <a:r>
              <a:rPr lang="en-GB" sz="2000" dirty="0" err="1" smtClean="0">
                <a:ea typeface="ＭＳ Ｐゴシック" pitchFamily="34" charset="-128"/>
              </a:rPr>
              <a:t>etc</a:t>
            </a:r>
            <a:r>
              <a:rPr lang="en-GB" sz="2000" dirty="0" smtClean="0">
                <a:ea typeface="ＭＳ Ｐゴシック" pitchFamily="34" charset="-128"/>
              </a:rPr>
              <a:t>) which do not meet the criteria for diagnosis</a:t>
            </a:r>
          </a:p>
          <a:p>
            <a:pPr lvl="1" eaLnBrk="1" hangingPunct="1">
              <a:spcAft>
                <a:spcPct val="20000"/>
              </a:spcAft>
              <a:buClr>
                <a:schemeClr val="tx1"/>
              </a:buClr>
              <a:buSzPct val="130000"/>
              <a:buFontTx/>
              <a:buNone/>
            </a:pPr>
            <a:r>
              <a:rPr lang="en-GB" sz="2000" dirty="0" smtClean="0">
                <a:ea typeface="ＭＳ Ｐゴシック" pitchFamily="34" charset="-128"/>
              </a:rPr>
              <a:t>    A further 1 in 6 working age adults experience diagnosable mental health problems (</a:t>
            </a:r>
            <a:r>
              <a:rPr lang="en-GB" sz="2000" dirty="0" err="1" smtClean="0">
                <a:ea typeface="ＭＳ Ｐゴシック" pitchFamily="34" charset="-128"/>
              </a:rPr>
              <a:t>eg</a:t>
            </a:r>
            <a:r>
              <a:rPr lang="en-GB" sz="2000" dirty="0" smtClean="0">
                <a:ea typeface="ＭＳ Ｐゴシック" pitchFamily="34" charset="-128"/>
              </a:rPr>
              <a:t> depression, anxiety, </a:t>
            </a:r>
            <a:r>
              <a:rPr lang="en-GB" sz="2000" dirty="0" err="1" smtClean="0">
                <a:ea typeface="ＭＳ Ｐゴシック" pitchFamily="34" charset="-128"/>
              </a:rPr>
              <a:t>etc</a:t>
            </a:r>
            <a:r>
              <a:rPr lang="en-GB" sz="2000" dirty="0" smtClean="0">
                <a:ea typeface="ＭＳ Ｐゴシック" pitchFamily="34" charset="-128"/>
              </a:rPr>
              <a:t>) at any given time </a:t>
            </a:r>
            <a:r>
              <a:rPr lang="en-GB" sz="1800" dirty="0" smtClean="0">
                <a:ea typeface="ＭＳ Ｐゴシック" pitchFamily="34" charset="-128"/>
              </a:rPr>
              <a:t> </a:t>
            </a:r>
            <a:r>
              <a:rPr lang="en-GB" sz="1800" i="1" dirty="0" smtClean="0">
                <a:ea typeface="ＭＳ Ｐゴシック" pitchFamily="34" charset="-128"/>
              </a:rPr>
              <a:t>(The Royal College of Psychiatrists: Mental Health and Work 2008)</a:t>
            </a:r>
            <a:r>
              <a:rPr lang="en-GB" sz="1800" dirty="0" smtClean="0">
                <a:ea typeface="ＭＳ Ｐゴシック" pitchFamily="34" charset="-128"/>
              </a:rPr>
              <a:t> </a:t>
            </a:r>
          </a:p>
          <a:p>
            <a:pPr algn="r" eaLnBrk="1" hangingPunct="1"/>
            <a:endParaRPr lang="en-US" sz="2000" dirty="0" smtClean="0">
              <a:ea typeface="ＭＳ Ｐゴシック" pitchFamily="34" charset="-128"/>
            </a:endParaRPr>
          </a:p>
        </p:txBody>
      </p:sp>
      <p:sp>
        <p:nvSpPr>
          <p:cNvPr id="15364"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13</a:t>
            </a:r>
            <a:endParaRPr lang="en-GB" sz="1200"/>
          </a:p>
        </p:txBody>
      </p:sp>
    </p:spTree>
    <p:extLst>
      <p:ext uri="{BB962C8B-B14F-4D97-AF65-F5344CB8AC3E}">
        <p14:creationId xmlns:p14="http://schemas.microsoft.com/office/powerpoint/2010/main" val="88560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ea typeface="ＭＳ Ｐゴシック" pitchFamily="34" charset="-128"/>
              </a:rPr>
              <a:t>What influences your mental health?</a:t>
            </a:r>
            <a:endParaRPr lang="en-US" sz="3000" smtClean="0">
              <a:ea typeface="ＭＳ Ｐゴシック" pitchFamily="34" charset="-128"/>
            </a:endParaRPr>
          </a:p>
        </p:txBody>
      </p:sp>
      <p:sp>
        <p:nvSpPr>
          <p:cNvPr id="19459" name="Rectangle 3"/>
          <p:cNvSpPr>
            <a:spLocks noGrp="1" noChangeArrowheads="1"/>
          </p:cNvSpPr>
          <p:nvPr>
            <p:ph type="body" idx="1"/>
          </p:nvPr>
        </p:nvSpPr>
        <p:spPr bwMode="auto">
          <a:xfrm>
            <a:off x="838200" y="18748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ea typeface="ＭＳ Ｐゴシック" pitchFamily="34" charset="-128"/>
              </a:rPr>
              <a:t>Some sources of stress</a:t>
            </a:r>
          </a:p>
          <a:p>
            <a:pPr lvl="1" eaLnBrk="1" hangingPunct="1"/>
            <a:r>
              <a:rPr lang="en-GB" sz="2000" smtClean="0">
                <a:ea typeface="ＭＳ Ｐゴシック" pitchFamily="34" charset="-128"/>
              </a:rPr>
              <a:t>Physical</a:t>
            </a:r>
          </a:p>
          <a:p>
            <a:pPr lvl="1" eaLnBrk="1" hangingPunct="1"/>
            <a:r>
              <a:rPr lang="en-GB" sz="2000" smtClean="0">
                <a:ea typeface="ＭＳ Ｐゴシック" pitchFamily="34" charset="-128"/>
              </a:rPr>
              <a:t>Environmental</a:t>
            </a:r>
          </a:p>
          <a:p>
            <a:pPr lvl="1" eaLnBrk="1" hangingPunct="1"/>
            <a:r>
              <a:rPr lang="en-GB" sz="2000" smtClean="0">
                <a:ea typeface="ＭＳ Ｐゴシック" pitchFamily="34" charset="-128"/>
              </a:rPr>
              <a:t>Emotional</a:t>
            </a:r>
          </a:p>
          <a:p>
            <a:pPr lvl="1" eaLnBrk="1" hangingPunct="1"/>
            <a:r>
              <a:rPr lang="en-GB" sz="2000" smtClean="0">
                <a:ea typeface="ＭＳ Ｐゴシック" pitchFamily="34" charset="-128"/>
              </a:rPr>
              <a:t>Acute life events</a:t>
            </a:r>
          </a:p>
          <a:p>
            <a:pPr lvl="1" eaLnBrk="1" hangingPunct="1"/>
            <a:r>
              <a:rPr lang="en-GB" sz="2000" smtClean="0">
                <a:ea typeface="ＭＳ Ｐゴシック" pitchFamily="34" charset="-128"/>
              </a:rPr>
              <a:t>Chronic (long term) problems</a:t>
            </a:r>
          </a:p>
          <a:p>
            <a:pPr eaLnBrk="1" hangingPunct="1"/>
            <a:r>
              <a:rPr lang="en-GB" sz="2400" smtClean="0">
                <a:ea typeface="ＭＳ Ｐゴシック" pitchFamily="34" charset="-128"/>
              </a:rPr>
              <a:t>Personal vulnerability</a:t>
            </a:r>
          </a:p>
          <a:p>
            <a:pPr lvl="1" eaLnBrk="1" hangingPunct="1"/>
            <a:r>
              <a:rPr lang="en-GB" sz="2000" smtClean="0">
                <a:ea typeface="ＭＳ Ｐゴシック" pitchFamily="34" charset="-128"/>
              </a:rPr>
              <a:t>Psychological</a:t>
            </a:r>
          </a:p>
          <a:p>
            <a:pPr lvl="1" eaLnBrk="1" hangingPunct="1"/>
            <a:r>
              <a:rPr lang="en-GB" sz="2000" smtClean="0">
                <a:ea typeface="ＭＳ Ｐゴシック" pitchFamily="34" charset="-128"/>
              </a:rPr>
              <a:t>Biological</a:t>
            </a:r>
            <a:endParaRPr lang="en-US" sz="2000" smtClean="0">
              <a:ea typeface="ＭＳ Ｐゴシック" pitchFamily="34" charset="-128"/>
            </a:endParaRPr>
          </a:p>
        </p:txBody>
      </p:sp>
      <p:sp>
        <p:nvSpPr>
          <p:cNvPr id="21508" name="Text Box 7"/>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19</a:t>
            </a:r>
            <a:endParaRPr lang="en-GB" sz="1200"/>
          </a:p>
        </p:txBody>
      </p:sp>
    </p:spTree>
    <p:extLst>
      <p:ext uri="{BB962C8B-B14F-4D97-AF65-F5344CB8AC3E}">
        <p14:creationId xmlns:p14="http://schemas.microsoft.com/office/powerpoint/2010/main" val="326046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fade">
                                      <p:cBhvr>
                                        <p:cTn id="7" dur="2000"/>
                                        <p:tgtEl>
                                          <p:spTgt spid="1945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2000"/>
                                        <p:tgtEl>
                                          <p:spTgt spid="194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fade">
                                      <p:cBhvr>
                                        <p:cTn id="18" dur="2000"/>
                                        <p:tgtEl>
                                          <p:spTgt spid="1945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fade">
                                      <p:cBhvr>
                                        <p:cTn id="21" dur="2000"/>
                                        <p:tgtEl>
                                          <p:spTgt spid="1945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59">
                                            <p:txEl>
                                              <p:pRg st="4" end="4"/>
                                            </p:txEl>
                                          </p:spTgt>
                                        </p:tgtEl>
                                        <p:attrNameLst>
                                          <p:attrName>style.visibility</p:attrName>
                                        </p:attrNameLst>
                                      </p:cBhvr>
                                      <p:to>
                                        <p:strVal val="visible"/>
                                      </p:to>
                                    </p:set>
                                    <p:animEffect transition="in" filter="fade">
                                      <p:cBhvr>
                                        <p:cTn id="24" dur="2000"/>
                                        <p:tgtEl>
                                          <p:spTgt spid="19459">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2000"/>
                                        <p:tgtEl>
                                          <p:spTgt spid="194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fade">
                                      <p:cBhvr>
                                        <p:cTn id="32" dur="2000"/>
                                        <p:tgtEl>
                                          <p:spTgt spid="1945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2000"/>
                                        <p:tgtEl>
                                          <p:spTgt spid="19459">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459">
                                            <p:txEl>
                                              <p:pRg st="8" end="8"/>
                                            </p:txEl>
                                          </p:spTgt>
                                        </p:tgtEl>
                                        <p:attrNameLst>
                                          <p:attrName>style.visibility</p:attrName>
                                        </p:attrNameLst>
                                      </p:cBhvr>
                                      <p:to>
                                        <p:strVal val="visible"/>
                                      </p:to>
                                    </p:set>
                                    <p:animEffect transition="in" filter="fade">
                                      <p:cBhvr>
                                        <p:cTn id="38" dur="20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539750" y="358775"/>
            <a:ext cx="8229600"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Impact of mental health problems</a:t>
            </a:r>
            <a:endParaRPr lang="en-US" sz="3000" smtClean="0">
              <a:ea typeface="ＭＳ Ｐゴシック" pitchFamily="34" charset="-128"/>
            </a:endParaRPr>
          </a:p>
        </p:txBody>
      </p:sp>
      <p:sp>
        <p:nvSpPr>
          <p:cNvPr id="16387" name="Rectangle 3"/>
          <p:cNvSpPr>
            <a:spLocks noGrp="1" noChangeArrowheads="1"/>
          </p:cNvSpPr>
          <p:nvPr>
            <p:ph type="body" idx="1"/>
          </p:nvPr>
        </p:nvSpPr>
        <p:spPr bwMode="auto">
          <a:xfrm>
            <a:off x="611188" y="1557338"/>
            <a:ext cx="7921625"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ct val="20000"/>
              </a:spcAft>
              <a:buClr>
                <a:schemeClr val="tx1"/>
              </a:buClr>
              <a:buSzPct val="130000"/>
              <a:buFont typeface="Times" pitchFamily="-110" charset="0"/>
              <a:buChar char="•"/>
            </a:pPr>
            <a:endParaRPr lang="en-GB" sz="2400" i="1" dirty="0" smtClean="0">
              <a:ea typeface="ＭＳ Ｐゴシック" pitchFamily="34" charset="-128"/>
            </a:endParaRPr>
          </a:p>
          <a:p>
            <a:pPr eaLnBrk="1" hangingPunct="1">
              <a:spcAft>
                <a:spcPct val="20000"/>
              </a:spcAft>
              <a:buClr>
                <a:schemeClr val="tx1"/>
              </a:buClr>
              <a:buSzPct val="130000"/>
              <a:buFont typeface="Times" pitchFamily="-110" charset="0"/>
              <a:buNone/>
            </a:pPr>
            <a:r>
              <a:rPr lang="en-GB" b="1" dirty="0" smtClean="0">
                <a:ea typeface="ＭＳ Ｐゴシック" pitchFamily="34" charset="-128"/>
              </a:rPr>
              <a:t>Mental health problems are expensive</a:t>
            </a:r>
            <a:r>
              <a:rPr lang="en-GB" dirty="0" smtClean="0">
                <a:ea typeface="ＭＳ Ｐゴシック" pitchFamily="34" charset="-128"/>
              </a:rPr>
              <a:t> </a:t>
            </a:r>
          </a:p>
          <a:p>
            <a:pPr lvl="1" eaLnBrk="1" hangingPunct="1">
              <a:spcAft>
                <a:spcPct val="20000"/>
              </a:spcAft>
              <a:buClr>
                <a:schemeClr val="tx1"/>
              </a:buClr>
              <a:buSzPct val="130000"/>
              <a:buFont typeface="Times" pitchFamily="-110" charset="0"/>
              <a:buChar char="•"/>
            </a:pPr>
            <a:r>
              <a:rPr lang="en-GB" sz="2000" dirty="0" smtClean="0">
                <a:ea typeface="ＭＳ Ｐゴシック" pitchFamily="34" charset="-128"/>
              </a:rPr>
              <a:t>Total service costs - </a:t>
            </a:r>
            <a:r>
              <a:rPr lang="en-GB" sz="2000" dirty="0" err="1" smtClean="0">
                <a:ea typeface="ＭＳ Ｐゴシック" pitchFamily="34" charset="-128"/>
              </a:rPr>
              <a:t>approx</a:t>
            </a:r>
            <a:r>
              <a:rPr lang="en-GB" sz="2000" dirty="0" smtClean="0">
                <a:ea typeface="ＭＳ Ｐゴシック" pitchFamily="34" charset="-128"/>
              </a:rPr>
              <a:t> £22.5 billion in 2007  </a:t>
            </a:r>
            <a:br>
              <a:rPr lang="en-GB" sz="2000" dirty="0" smtClean="0">
                <a:ea typeface="ＭＳ Ｐゴシック" pitchFamily="34" charset="-128"/>
              </a:rPr>
            </a:br>
            <a:r>
              <a:rPr lang="en-GB" sz="1800" i="1" dirty="0" smtClean="0">
                <a:ea typeface="ＭＳ Ｐゴシック" pitchFamily="34" charset="-128"/>
              </a:rPr>
              <a:t>(Kings Fund, Paying the Price 2008)</a:t>
            </a:r>
          </a:p>
          <a:p>
            <a:pPr lvl="1" eaLnBrk="1" hangingPunct="1">
              <a:spcAft>
                <a:spcPct val="20000"/>
              </a:spcAft>
              <a:buClr>
                <a:schemeClr val="tx1"/>
              </a:buClr>
              <a:buSzPct val="130000"/>
              <a:buFont typeface="Times" pitchFamily="-110" charset="0"/>
              <a:buChar char="•"/>
            </a:pPr>
            <a:r>
              <a:rPr lang="en-GB" sz="2000" dirty="0" smtClean="0">
                <a:ea typeface="ＭＳ Ｐゴシック" pitchFamily="34" charset="-128"/>
              </a:rPr>
              <a:t>Costs of lost employment - </a:t>
            </a:r>
            <a:r>
              <a:rPr lang="en-GB" sz="2000" dirty="0" err="1" smtClean="0">
                <a:ea typeface="ＭＳ Ｐゴシック" pitchFamily="34" charset="-128"/>
              </a:rPr>
              <a:t>approx</a:t>
            </a:r>
            <a:r>
              <a:rPr lang="en-GB" sz="2000" dirty="0" smtClean="0">
                <a:ea typeface="ＭＳ Ｐゴシック" pitchFamily="34" charset="-128"/>
              </a:rPr>
              <a:t> £26.1 billion  </a:t>
            </a:r>
            <a:br>
              <a:rPr lang="en-GB" sz="2000" dirty="0" smtClean="0">
                <a:ea typeface="ＭＳ Ｐゴシック" pitchFamily="34" charset="-128"/>
              </a:rPr>
            </a:br>
            <a:r>
              <a:rPr lang="en-GB" sz="1800" i="1" dirty="0" smtClean="0">
                <a:ea typeface="ＭＳ Ｐゴシック" pitchFamily="34" charset="-128"/>
              </a:rPr>
              <a:t>(Kings Fund, as above)</a:t>
            </a:r>
            <a:r>
              <a:rPr lang="en-GB" sz="1800" dirty="0" smtClean="0">
                <a:ea typeface="ＭＳ Ｐゴシック" pitchFamily="34" charset="-128"/>
              </a:rPr>
              <a:t>                 </a:t>
            </a:r>
          </a:p>
          <a:p>
            <a:pPr lvl="1" eaLnBrk="1" hangingPunct="1">
              <a:spcAft>
                <a:spcPct val="20000"/>
              </a:spcAft>
              <a:buClr>
                <a:schemeClr val="tx1"/>
              </a:buClr>
              <a:buSzPct val="130000"/>
              <a:buFont typeface="Times" pitchFamily="-110" charset="0"/>
              <a:buChar char="•"/>
            </a:pPr>
            <a:r>
              <a:rPr lang="en-GB" sz="2000" dirty="0" smtClean="0">
                <a:ea typeface="ＭＳ Ｐゴシック" pitchFamily="34" charset="-128"/>
              </a:rPr>
              <a:t>Cost of reduced productivity whilst in work due to mental ill-health - </a:t>
            </a:r>
            <a:r>
              <a:rPr lang="en-GB" sz="2000" dirty="0" err="1" smtClean="0">
                <a:ea typeface="ＭＳ Ｐゴシック" pitchFamily="34" charset="-128"/>
              </a:rPr>
              <a:t>approx</a:t>
            </a:r>
            <a:r>
              <a:rPr lang="en-GB" sz="2000" dirty="0" smtClean="0">
                <a:ea typeface="ＭＳ Ｐゴシック" pitchFamily="34" charset="-128"/>
              </a:rPr>
              <a:t> £15 billion per year  </a:t>
            </a:r>
            <a:br>
              <a:rPr lang="en-GB" sz="2000" dirty="0" smtClean="0">
                <a:ea typeface="ＭＳ Ｐゴシック" pitchFamily="34" charset="-128"/>
              </a:rPr>
            </a:br>
            <a:r>
              <a:rPr lang="en-GB" sz="1800" i="1" dirty="0" smtClean="0">
                <a:ea typeface="ＭＳ Ｐゴシック" pitchFamily="34" charset="-128"/>
              </a:rPr>
              <a:t>(Sainsbury Centre for Mental Health)</a:t>
            </a:r>
            <a:endParaRPr lang="en-GB" sz="1800" b="1" dirty="0" smtClean="0">
              <a:solidFill>
                <a:srgbClr val="FF0000"/>
              </a:solidFill>
              <a:ea typeface="ＭＳ Ｐゴシック" pitchFamily="34" charset="-128"/>
            </a:endParaRPr>
          </a:p>
          <a:p>
            <a:pPr eaLnBrk="1" hangingPunct="1"/>
            <a:endParaRPr lang="en-US" sz="2000" dirty="0" smtClean="0">
              <a:ea typeface="ＭＳ Ｐゴシック" pitchFamily="34" charset="-128"/>
            </a:endParaRPr>
          </a:p>
        </p:txBody>
      </p:sp>
      <p:sp>
        <p:nvSpPr>
          <p:cNvPr id="16388"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14</a:t>
            </a:r>
            <a:endParaRPr lang="en-GB" sz="1200"/>
          </a:p>
        </p:txBody>
      </p:sp>
    </p:spTree>
    <p:extLst>
      <p:ext uri="{BB962C8B-B14F-4D97-AF65-F5344CB8AC3E}">
        <p14:creationId xmlns:p14="http://schemas.microsoft.com/office/powerpoint/2010/main" val="3666446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
          <p:cNvSpPr txBox="1">
            <a:spLocks noChangeArrowheads="1"/>
          </p:cNvSpPr>
          <p:nvPr/>
        </p:nvSpPr>
        <p:spPr bwMode="auto">
          <a:xfrm>
            <a:off x="900113" y="6381750"/>
            <a:ext cx="7939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lnSpc>
                <a:spcPct val="150000"/>
              </a:lnSpc>
            </a:pPr>
            <a:r>
              <a:rPr lang="en-GB" sz="1100"/>
              <a:t>Source: based on figures from Goldberg and Huxley, </a:t>
            </a:r>
            <a:r>
              <a:rPr lang="en-GB" sz="1100" i="1"/>
              <a:t>Common Mental Disorders</a:t>
            </a:r>
            <a:r>
              <a:rPr lang="en-GB" sz="1200"/>
              <a:t>.</a:t>
            </a:r>
            <a:endParaRPr lang="en-US"/>
          </a:p>
        </p:txBody>
      </p:sp>
      <p:sp>
        <p:nvSpPr>
          <p:cNvPr id="17411" name="AutoShape 5"/>
          <p:cNvSpPr>
            <a:spLocks noChangeArrowheads="1"/>
          </p:cNvSpPr>
          <p:nvPr/>
        </p:nvSpPr>
        <p:spPr bwMode="auto">
          <a:xfrm>
            <a:off x="923925" y="3813175"/>
            <a:ext cx="7445375" cy="1009650"/>
          </a:xfrm>
          <a:prstGeom prst="upArrowCallout">
            <a:avLst>
              <a:gd name="adj1" fmla="val 184355"/>
              <a:gd name="adj2" fmla="val 184355"/>
              <a:gd name="adj3" fmla="val 16667"/>
              <a:gd name="adj4" fmla="val 66667"/>
            </a:avLst>
          </a:prstGeom>
          <a:solidFill>
            <a:schemeClr val="bg1"/>
          </a:solidFill>
          <a:ln w="28575">
            <a:solidFill>
              <a:schemeClr val="tx1"/>
            </a:solidFill>
            <a:miter lim="800000"/>
            <a:headEnd/>
            <a:tailEnd/>
          </a:ln>
        </p:spPr>
        <p:txBody>
          <a:bodyPr wrap="none" anchor="ctr"/>
          <a:lstStyle/>
          <a:p>
            <a:pPr algn="ctr"/>
            <a:r>
              <a:rPr lang="en-GB" sz="1600"/>
              <a:t>230 of these will visit a GP</a:t>
            </a:r>
            <a:endParaRPr lang="en-US" sz="1600">
              <a:latin typeface="Arial Unicode MS" pitchFamily="34" charset="-128"/>
            </a:endParaRPr>
          </a:p>
        </p:txBody>
      </p:sp>
      <p:sp>
        <p:nvSpPr>
          <p:cNvPr id="17412" name="AutoShape 6"/>
          <p:cNvSpPr>
            <a:spLocks noChangeArrowheads="1"/>
          </p:cNvSpPr>
          <p:nvPr/>
        </p:nvSpPr>
        <p:spPr bwMode="auto">
          <a:xfrm>
            <a:off x="1390650" y="2806700"/>
            <a:ext cx="6610350" cy="881063"/>
          </a:xfrm>
          <a:prstGeom prst="upArrowCallout">
            <a:avLst>
              <a:gd name="adj1" fmla="val 187567"/>
              <a:gd name="adj2" fmla="val 187567"/>
              <a:gd name="adj3" fmla="val 16667"/>
              <a:gd name="adj4" fmla="val 66667"/>
            </a:avLst>
          </a:prstGeom>
          <a:solidFill>
            <a:schemeClr val="bg1"/>
          </a:solidFill>
          <a:ln w="28575">
            <a:solidFill>
              <a:schemeClr val="tx1"/>
            </a:solidFill>
            <a:miter lim="800000"/>
            <a:headEnd/>
            <a:tailEnd/>
          </a:ln>
        </p:spPr>
        <p:txBody>
          <a:bodyPr wrap="none" anchor="ctr"/>
          <a:lstStyle/>
          <a:p>
            <a:pPr algn="ctr"/>
            <a:r>
              <a:rPr lang="en-GB" sz="1600"/>
              <a:t>102 of these will be diagnosed as having a mental  health problem</a:t>
            </a:r>
            <a:r>
              <a:rPr lang="en-GB" sz="1600">
                <a:latin typeface="Arial Unicode MS" pitchFamily="34" charset="-128"/>
              </a:rPr>
              <a:t> </a:t>
            </a:r>
            <a:endParaRPr lang="en-US" sz="1600">
              <a:latin typeface="Arial Unicode MS" pitchFamily="34" charset="-128"/>
            </a:endParaRPr>
          </a:p>
        </p:txBody>
      </p:sp>
      <p:sp>
        <p:nvSpPr>
          <p:cNvPr id="17413" name="AutoShape 7"/>
          <p:cNvSpPr>
            <a:spLocks noChangeArrowheads="1"/>
          </p:cNvSpPr>
          <p:nvPr/>
        </p:nvSpPr>
        <p:spPr bwMode="auto">
          <a:xfrm>
            <a:off x="457200" y="4883150"/>
            <a:ext cx="8280400" cy="1257300"/>
          </a:xfrm>
          <a:prstGeom prst="upArrowCallout">
            <a:avLst>
              <a:gd name="adj1" fmla="val 164646"/>
              <a:gd name="adj2" fmla="val 164646"/>
              <a:gd name="adj3" fmla="val 16667"/>
              <a:gd name="adj4" fmla="val 66667"/>
            </a:avLst>
          </a:prstGeom>
          <a:solidFill>
            <a:schemeClr val="bg1"/>
          </a:solidFill>
          <a:ln w="28575">
            <a:solidFill>
              <a:schemeClr val="tx1"/>
            </a:solidFill>
            <a:miter lim="800000"/>
            <a:headEnd/>
            <a:tailEnd/>
          </a:ln>
        </p:spPr>
        <p:txBody>
          <a:bodyPr wrap="none" anchor="ctr"/>
          <a:lstStyle/>
          <a:p>
            <a:pPr algn="ctr"/>
            <a:r>
              <a:rPr lang="en-GB" sz="1600"/>
              <a:t>Around 250–300 people out of 1000 will experience</a:t>
            </a:r>
          </a:p>
          <a:p>
            <a:pPr algn="ctr"/>
            <a:r>
              <a:rPr lang="en-GB" sz="1600"/>
              <a:t>mental health problems every year in Britain</a:t>
            </a:r>
            <a:endParaRPr lang="en-US" sz="1600">
              <a:latin typeface="Arial Unicode MS" pitchFamily="34" charset="-128"/>
            </a:endParaRPr>
          </a:p>
        </p:txBody>
      </p:sp>
      <p:sp>
        <p:nvSpPr>
          <p:cNvPr id="17414" name="AutoShape 8"/>
          <p:cNvSpPr>
            <a:spLocks noChangeArrowheads="1"/>
          </p:cNvSpPr>
          <p:nvPr/>
        </p:nvSpPr>
        <p:spPr bwMode="auto">
          <a:xfrm>
            <a:off x="1836738" y="1600200"/>
            <a:ext cx="5697537" cy="1090613"/>
          </a:xfrm>
          <a:prstGeom prst="upArrowCallout">
            <a:avLst>
              <a:gd name="adj1" fmla="val 130604"/>
              <a:gd name="adj2" fmla="val 131813"/>
              <a:gd name="adj3" fmla="val 16667"/>
              <a:gd name="adj4" fmla="val 66667"/>
            </a:avLst>
          </a:prstGeom>
          <a:solidFill>
            <a:schemeClr val="bg1"/>
          </a:solidFill>
          <a:ln w="28575">
            <a:solidFill>
              <a:schemeClr val="tx1"/>
            </a:solidFill>
            <a:miter lim="800000"/>
            <a:headEnd/>
            <a:tailEnd/>
          </a:ln>
        </p:spPr>
        <p:txBody>
          <a:bodyPr wrap="none" anchor="ctr"/>
          <a:lstStyle/>
          <a:p>
            <a:pPr algn="ctr"/>
            <a:r>
              <a:rPr lang="en-GB" sz="1600"/>
              <a:t>24 of these will be referred to a specialist psychiatric service</a:t>
            </a:r>
            <a:r>
              <a:rPr lang="en-GB" sz="1600">
                <a:latin typeface="Times New Roman" pitchFamily="18" charset="0"/>
              </a:rPr>
              <a:t> </a:t>
            </a:r>
            <a:endParaRPr lang="en-US" sz="1600"/>
          </a:p>
        </p:txBody>
      </p:sp>
      <p:sp>
        <p:nvSpPr>
          <p:cNvPr id="17415" name="Rectangle 20"/>
          <p:cNvSpPr>
            <a:spLocks noChangeArrowheads="1"/>
          </p:cNvSpPr>
          <p:nvPr/>
        </p:nvSpPr>
        <p:spPr bwMode="auto">
          <a:xfrm>
            <a:off x="2057400" y="457200"/>
            <a:ext cx="5257800" cy="914400"/>
          </a:xfrm>
          <a:prstGeom prst="rect">
            <a:avLst/>
          </a:prstGeom>
          <a:solidFill>
            <a:schemeClr val="bg1"/>
          </a:solidFill>
          <a:ln w="25400">
            <a:solidFill>
              <a:schemeClr val="tx1"/>
            </a:solidFill>
            <a:miter lim="800000"/>
            <a:headEnd/>
            <a:tailEnd/>
          </a:ln>
        </p:spPr>
        <p:txBody>
          <a:bodyPr wrap="none" anchor="ctr"/>
          <a:lstStyle/>
          <a:p>
            <a:endParaRPr lang="en-GB"/>
          </a:p>
        </p:txBody>
      </p:sp>
      <p:sp>
        <p:nvSpPr>
          <p:cNvPr id="17416" name="Text Box 19"/>
          <p:cNvSpPr txBox="1">
            <a:spLocks noChangeArrowheads="1"/>
          </p:cNvSpPr>
          <p:nvPr/>
        </p:nvSpPr>
        <p:spPr bwMode="auto">
          <a:xfrm>
            <a:off x="2057400" y="609600"/>
            <a:ext cx="525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600"/>
              <a:t>Six will become in-patients</a:t>
            </a:r>
            <a:br>
              <a:rPr lang="en-GB" sz="1600"/>
            </a:br>
            <a:r>
              <a:rPr lang="en-GB" sz="1600"/>
              <a:t>in psychiatric hospitals</a:t>
            </a:r>
            <a:endParaRPr lang="en-US" sz="1600"/>
          </a:p>
        </p:txBody>
      </p:sp>
    </p:spTree>
    <p:extLst>
      <p:ext uri="{BB962C8B-B14F-4D97-AF65-F5344CB8AC3E}">
        <p14:creationId xmlns:p14="http://schemas.microsoft.com/office/powerpoint/2010/main" val="842720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39750" y="358775"/>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l" eaLnBrk="1" hangingPunct="1"/>
            <a:r>
              <a:rPr lang="en-GB" sz="3000" smtClean="0">
                <a:solidFill>
                  <a:schemeClr val="tx1"/>
                </a:solidFill>
                <a:ea typeface="ＭＳ Ｐゴシック" pitchFamily="34" charset="-128"/>
              </a:rPr>
              <a:t>Factors that influence mental health </a:t>
            </a:r>
            <a:br>
              <a:rPr lang="en-GB" sz="3000" smtClean="0">
                <a:solidFill>
                  <a:schemeClr val="tx1"/>
                </a:solidFill>
                <a:ea typeface="ＭＳ Ｐゴシック" pitchFamily="34" charset="-128"/>
              </a:rPr>
            </a:br>
            <a:r>
              <a:rPr lang="en-GB" sz="3000" smtClean="0">
                <a:solidFill>
                  <a:schemeClr val="tx1"/>
                </a:solidFill>
                <a:ea typeface="ＭＳ Ｐゴシック" pitchFamily="34" charset="-128"/>
              </a:rPr>
              <a:t>and wellbeing</a:t>
            </a:r>
            <a:endParaRPr lang="en-US" sz="3000" smtClean="0">
              <a:ea typeface="ＭＳ Ｐゴシック" pitchFamily="34" charset="-128"/>
            </a:endParaRPr>
          </a:p>
        </p:txBody>
      </p:sp>
      <p:sp>
        <p:nvSpPr>
          <p:cNvPr id="18435" name="Rectangle 3"/>
          <p:cNvSpPr>
            <a:spLocks noGrp="1" noChangeArrowheads="1"/>
          </p:cNvSpPr>
          <p:nvPr>
            <p:ph type="body" idx="1"/>
          </p:nvPr>
        </p:nvSpPr>
        <p:spPr bwMode="auto">
          <a:xfrm>
            <a:off x="928688" y="2097088"/>
            <a:ext cx="7342187"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Stigma and discrimination</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Physical illness </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Physical disability</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Poverty and deprivation</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6 Strands of Inequality </a:t>
            </a:r>
          </a:p>
          <a:p>
            <a:pPr eaLnBrk="1" hangingPunct="1">
              <a:lnSpc>
                <a:spcPct val="90000"/>
              </a:lnSpc>
              <a:spcAft>
                <a:spcPct val="20000"/>
              </a:spcAft>
              <a:buClr>
                <a:schemeClr val="tx1"/>
              </a:buClr>
              <a:buSzPct val="130000"/>
              <a:buFontTx/>
              <a:buNone/>
            </a:pPr>
            <a:endParaRPr lang="en-GB" sz="2000" smtClean="0">
              <a:ea typeface="ＭＳ Ｐゴシック" pitchFamily="34" charset="-128"/>
            </a:endParaRPr>
          </a:p>
        </p:txBody>
      </p:sp>
      <p:sp>
        <p:nvSpPr>
          <p:cNvPr id="18436"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16</a:t>
            </a:r>
            <a:endParaRPr lang="en-GB" sz="1200"/>
          </a:p>
        </p:txBody>
      </p:sp>
    </p:spTree>
    <p:extLst>
      <p:ext uri="{BB962C8B-B14F-4D97-AF65-F5344CB8AC3E}">
        <p14:creationId xmlns:p14="http://schemas.microsoft.com/office/powerpoint/2010/main" val="2015385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ea typeface="ＭＳ Ｐゴシック" pitchFamily="34" charset="-128"/>
              </a:rPr>
              <a:t>What influences your mental health?</a:t>
            </a:r>
            <a:endParaRPr lang="en-US" sz="3000" smtClean="0">
              <a:ea typeface="ＭＳ Ｐゴシック" pitchFamily="34" charset="-128"/>
            </a:endParaRPr>
          </a:p>
        </p:txBody>
      </p:sp>
      <p:sp>
        <p:nvSpPr>
          <p:cNvPr id="19459" name="Rectangle 3"/>
          <p:cNvSpPr>
            <a:spLocks noGrp="1" noChangeArrowheads="1"/>
          </p:cNvSpPr>
          <p:nvPr>
            <p:ph type="body" idx="1"/>
          </p:nvPr>
        </p:nvSpPr>
        <p:spPr bwMode="auto">
          <a:xfrm>
            <a:off x="838200" y="18748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400" smtClean="0">
                <a:ea typeface="ＭＳ Ｐゴシック" pitchFamily="34" charset="-128"/>
              </a:rPr>
              <a:t>Some sources of stress</a:t>
            </a:r>
          </a:p>
          <a:p>
            <a:pPr lvl="1" eaLnBrk="1" hangingPunct="1"/>
            <a:r>
              <a:rPr lang="en-GB" sz="2000" smtClean="0">
                <a:ea typeface="ＭＳ Ｐゴシック" pitchFamily="34" charset="-128"/>
              </a:rPr>
              <a:t>Physical</a:t>
            </a:r>
          </a:p>
          <a:p>
            <a:pPr lvl="1" eaLnBrk="1" hangingPunct="1"/>
            <a:r>
              <a:rPr lang="en-GB" sz="2000" smtClean="0">
                <a:ea typeface="ＭＳ Ｐゴシック" pitchFamily="34" charset="-128"/>
              </a:rPr>
              <a:t>Environmental</a:t>
            </a:r>
          </a:p>
          <a:p>
            <a:pPr lvl="1" eaLnBrk="1" hangingPunct="1"/>
            <a:r>
              <a:rPr lang="en-GB" sz="2000" smtClean="0">
                <a:ea typeface="ＭＳ Ｐゴシック" pitchFamily="34" charset="-128"/>
              </a:rPr>
              <a:t>Emotional</a:t>
            </a:r>
          </a:p>
          <a:p>
            <a:pPr lvl="1" eaLnBrk="1" hangingPunct="1"/>
            <a:r>
              <a:rPr lang="en-GB" sz="2000" smtClean="0">
                <a:ea typeface="ＭＳ Ｐゴシック" pitchFamily="34" charset="-128"/>
              </a:rPr>
              <a:t>Acute life events</a:t>
            </a:r>
          </a:p>
          <a:p>
            <a:pPr lvl="1" eaLnBrk="1" hangingPunct="1"/>
            <a:r>
              <a:rPr lang="en-GB" sz="2000" smtClean="0">
                <a:ea typeface="ＭＳ Ｐゴシック" pitchFamily="34" charset="-128"/>
              </a:rPr>
              <a:t>Chronic (long term) problems</a:t>
            </a:r>
          </a:p>
          <a:p>
            <a:pPr eaLnBrk="1" hangingPunct="1"/>
            <a:r>
              <a:rPr lang="en-GB" sz="2400" smtClean="0">
                <a:ea typeface="ＭＳ Ｐゴシック" pitchFamily="34" charset="-128"/>
              </a:rPr>
              <a:t>Personal vulnerability</a:t>
            </a:r>
          </a:p>
          <a:p>
            <a:pPr lvl="1" eaLnBrk="1" hangingPunct="1"/>
            <a:r>
              <a:rPr lang="en-GB" sz="2000" smtClean="0">
                <a:ea typeface="ＭＳ Ｐゴシック" pitchFamily="34" charset="-128"/>
              </a:rPr>
              <a:t>Psychological</a:t>
            </a:r>
          </a:p>
          <a:p>
            <a:pPr lvl="1" eaLnBrk="1" hangingPunct="1"/>
            <a:r>
              <a:rPr lang="en-GB" sz="2000" smtClean="0">
                <a:ea typeface="ＭＳ Ｐゴシック" pitchFamily="34" charset="-128"/>
              </a:rPr>
              <a:t>Biological</a:t>
            </a:r>
            <a:endParaRPr lang="en-US" sz="2000" smtClean="0">
              <a:ea typeface="ＭＳ Ｐゴシック" pitchFamily="34" charset="-128"/>
            </a:endParaRPr>
          </a:p>
        </p:txBody>
      </p:sp>
      <p:sp>
        <p:nvSpPr>
          <p:cNvPr id="21508" name="Text Box 7"/>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19</a:t>
            </a:r>
            <a:endParaRPr lang="en-GB" sz="1200"/>
          </a:p>
        </p:txBody>
      </p:sp>
    </p:spTree>
    <p:extLst>
      <p:ext uri="{BB962C8B-B14F-4D97-AF65-F5344CB8AC3E}">
        <p14:creationId xmlns:p14="http://schemas.microsoft.com/office/powerpoint/2010/main" val="791874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bg/>
                                          </p:spTgt>
                                        </p:tgtEl>
                                        <p:attrNameLst>
                                          <p:attrName>style.visibility</p:attrName>
                                        </p:attrNameLst>
                                      </p:cBhvr>
                                      <p:to>
                                        <p:strVal val="visible"/>
                                      </p:to>
                                    </p:set>
                                    <p:animEffect transition="in" filter="fade">
                                      <p:cBhvr>
                                        <p:cTn id="7" dur="2000"/>
                                        <p:tgtEl>
                                          <p:spTgt spid="1945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2000"/>
                                        <p:tgtEl>
                                          <p:spTgt spid="194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fade">
                                      <p:cBhvr>
                                        <p:cTn id="18" dur="2000"/>
                                        <p:tgtEl>
                                          <p:spTgt spid="1945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fade">
                                      <p:cBhvr>
                                        <p:cTn id="21" dur="2000"/>
                                        <p:tgtEl>
                                          <p:spTgt spid="1945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459">
                                            <p:txEl>
                                              <p:pRg st="4" end="4"/>
                                            </p:txEl>
                                          </p:spTgt>
                                        </p:tgtEl>
                                        <p:attrNameLst>
                                          <p:attrName>style.visibility</p:attrName>
                                        </p:attrNameLst>
                                      </p:cBhvr>
                                      <p:to>
                                        <p:strVal val="visible"/>
                                      </p:to>
                                    </p:set>
                                    <p:animEffect transition="in" filter="fade">
                                      <p:cBhvr>
                                        <p:cTn id="24" dur="2000"/>
                                        <p:tgtEl>
                                          <p:spTgt spid="19459">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animEffect transition="in" filter="fade">
                                      <p:cBhvr>
                                        <p:cTn id="27" dur="2000"/>
                                        <p:tgtEl>
                                          <p:spTgt spid="194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6" end="6"/>
                                            </p:txEl>
                                          </p:spTgt>
                                        </p:tgtEl>
                                        <p:attrNameLst>
                                          <p:attrName>style.visibility</p:attrName>
                                        </p:attrNameLst>
                                      </p:cBhvr>
                                      <p:to>
                                        <p:strVal val="visible"/>
                                      </p:to>
                                    </p:set>
                                    <p:animEffect transition="in" filter="fade">
                                      <p:cBhvr>
                                        <p:cTn id="32" dur="2000"/>
                                        <p:tgtEl>
                                          <p:spTgt spid="19459">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animEffect transition="in" filter="fade">
                                      <p:cBhvr>
                                        <p:cTn id="35" dur="2000"/>
                                        <p:tgtEl>
                                          <p:spTgt spid="19459">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459">
                                            <p:txEl>
                                              <p:pRg st="8" end="8"/>
                                            </p:txEl>
                                          </p:spTgt>
                                        </p:tgtEl>
                                        <p:attrNameLst>
                                          <p:attrName>style.visibility</p:attrName>
                                        </p:attrNameLst>
                                      </p:cBhvr>
                                      <p:to>
                                        <p:strVal val="visible"/>
                                      </p:to>
                                    </p:set>
                                    <p:animEffect transition="in" filter="fade">
                                      <p:cBhvr>
                                        <p:cTn id="38" dur="20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2128" y="-1683568"/>
            <a:ext cx="7524328" cy="4708981"/>
          </a:xfrm>
          <a:prstGeom prst="rect">
            <a:avLst/>
          </a:prstGeom>
        </p:spPr>
        <p:txBody>
          <a:bodyPr wrap="square">
            <a:spAutoFit/>
          </a:bodyPr>
          <a:lstStyle/>
          <a:p>
            <a:r>
              <a:rPr lang="en-GB" sz="14400" dirty="0" smtClean="0">
                <a:latin typeface="Kunstler Script" pitchFamily="66" charset="0"/>
                <a:cs typeface="Consolas" pitchFamily="49" charset="0"/>
              </a:rPr>
              <a:t>Day </a:t>
            </a:r>
            <a:r>
              <a:rPr lang="en-GB" sz="30000" dirty="0">
                <a:solidFill>
                  <a:schemeClr val="tx2">
                    <a:lumMod val="75000"/>
                  </a:schemeClr>
                </a:solidFill>
                <a:latin typeface="Kunstler Script" pitchFamily="66" charset="0"/>
                <a:cs typeface="Consolas" pitchFamily="49" charset="0"/>
              </a:rPr>
              <a:t>4</a:t>
            </a:r>
            <a:endParaRPr lang="en-GB" sz="14400" dirty="0">
              <a:solidFill>
                <a:schemeClr val="tx2">
                  <a:lumMod val="75000"/>
                </a:schemeClr>
              </a:solidFill>
              <a:latin typeface="Kunstler Script" pitchFamily="66" charset="0"/>
              <a:cs typeface="Consolas" pitchFamily="49" charset="0"/>
            </a:endParaRPr>
          </a:p>
        </p:txBody>
      </p:sp>
      <p:sp>
        <p:nvSpPr>
          <p:cNvPr id="5" name="TextBox 4"/>
          <p:cNvSpPr txBox="1"/>
          <p:nvPr/>
        </p:nvSpPr>
        <p:spPr>
          <a:xfrm>
            <a:off x="-1" y="3241697"/>
            <a:ext cx="9144001" cy="4231370"/>
          </a:xfrm>
          <a:prstGeom prst="rect">
            <a:avLst/>
          </a:prstGeom>
          <a:noFill/>
        </p:spPr>
        <p:txBody>
          <a:bodyPr wrap="square" lIns="75648" tIns="37824" rIns="75648" bIns="37824" rtlCol="0">
            <a:spAutoFit/>
          </a:bodyPr>
          <a:lstStyle/>
          <a:p>
            <a:pPr algn="ctr"/>
            <a:r>
              <a:rPr lang="en-GB" sz="5400" dirty="0" smtClean="0">
                <a:solidFill>
                  <a:schemeClr val="tx2">
                    <a:lumMod val="75000"/>
                  </a:schemeClr>
                </a:solidFill>
                <a:latin typeface="John Handy LET" pitchFamily="2" charset="0"/>
                <a:cs typeface="Consolas" pitchFamily="49" charset="0"/>
              </a:rPr>
              <a:t>Choose to live longer, better </a:t>
            </a:r>
            <a:r>
              <a:rPr lang="en-GB" sz="5400" dirty="0" smtClean="0"/>
              <a:t>ABUSE/MENTAL </a:t>
            </a:r>
            <a:r>
              <a:rPr lang="en-GB" sz="5400" dirty="0"/>
              <a:t>HEALTH &amp; FAMILY LIFE</a:t>
            </a:r>
            <a:endParaRPr lang="en-GB" sz="5400" dirty="0" smtClean="0">
              <a:solidFill>
                <a:schemeClr val="tx2">
                  <a:lumMod val="75000"/>
                </a:schemeClr>
              </a:solidFill>
              <a:latin typeface="John Handy LET" pitchFamily="2" charset="0"/>
              <a:cs typeface="Consolas" pitchFamily="49" charset="0"/>
            </a:endParaRPr>
          </a:p>
          <a:p>
            <a:pPr algn="ctr"/>
            <a:endParaRPr lang="en-GB" sz="5400" dirty="0" smtClean="0">
              <a:solidFill>
                <a:schemeClr val="tx2">
                  <a:lumMod val="75000"/>
                </a:schemeClr>
              </a:solidFill>
              <a:latin typeface="John Handy LET" pitchFamily="2" charset="0"/>
              <a:cs typeface="Consolas" pitchFamily="49" charset="0"/>
            </a:endParaRPr>
          </a:p>
          <a:p>
            <a:pPr algn="ctr"/>
            <a:endParaRPr lang="en-GB" sz="5400" dirty="0">
              <a:solidFill>
                <a:schemeClr val="tx2">
                  <a:lumMod val="75000"/>
                </a:schemeClr>
              </a:solidFill>
              <a:latin typeface="John Handy LET" pitchFamily="2" charset="0"/>
              <a:cs typeface="Consolas" pitchFamily="49" charset="0"/>
            </a:endParaRPr>
          </a:p>
        </p:txBody>
      </p:sp>
      <p:sp>
        <p:nvSpPr>
          <p:cNvPr id="6" name="Rectangle 5"/>
          <p:cNvSpPr/>
          <p:nvPr/>
        </p:nvSpPr>
        <p:spPr>
          <a:xfrm>
            <a:off x="3960440" y="1916832"/>
            <a:ext cx="5436096" cy="646331"/>
          </a:xfrm>
          <a:prstGeom prst="rect">
            <a:avLst/>
          </a:prstGeom>
        </p:spPr>
        <p:txBody>
          <a:bodyPr wrap="square">
            <a:spAutoFit/>
          </a:bodyPr>
          <a:lstStyle/>
          <a:p>
            <a:r>
              <a:rPr lang="en-GB" sz="3600" b="1" dirty="0" smtClean="0">
                <a:latin typeface="Consolas" pitchFamily="49" charset="0"/>
                <a:cs typeface="Consolas" pitchFamily="49" charset="0"/>
              </a:rPr>
              <a:t>Thursday 29</a:t>
            </a:r>
            <a:r>
              <a:rPr lang="en-GB" sz="3600" b="1" baseline="30000" dirty="0" smtClean="0">
                <a:latin typeface="Consolas" pitchFamily="49" charset="0"/>
                <a:cs typeface="Consolas" pitchFamily="49" charset="0"/>
              </a:rPr>
              <a:t>th</a:t>
            </a:r>
            <a:r>
              <a:rPr lang="en-GB" sz="3600" b="1" dirty="0" smtClean="0">
                <a:latin typeface="Consolas" pitchFamily="49" charset="0"/>
                <a:cs typeface="Consolas" pitchFamily="49" charset="0"/>
              </a:rPr>
              <a:t> August</a:t>
            </a:r>
            <a:endParaRPr lang="en-GB" sz="3600" b="1" dirty="0">
              <a:latin typeface="Consolas" pitchFamily="49" charset="0"/>
              <a:cs typeface="Consolas" pitchFamily="49" charset="0"/>
            </a:endParaRPr>
          </a:p>
        </p:txBody>
      </p:sp>
    </p:spTree>
    <p:extLst>
      <p:ext uri="{BB962C8B-B14F-4D97-AF65-F5344CB8AC3E}">
        <p14:creationId xmlns:p14="http://schemas.microsoft.com/office/powerpoint/2010/main" val="31291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8" descr="buck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79600"/>
            <a:ext cx="46355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ChangeArrowheads="1"/>
          </p:cNvSpPr>
          <p:nvPr/>
        </p:nvSpPr>
        <p:spPr bwMode="auto">
          <a:xfrm>
            <a:off x="684213" y="476250"/>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3000">
                <a:solidFill>
                  <a:schemeClr val="tx2"/>
                </a:solidFill>
              </a:rPr>
              <a:t>A bucket full of stressors...</a:t>
            </a:r>
          </a:p>
        </p:txBody>
      </p:sp>
      <p:sp>
        <p:nvSpPr>
          <p:cNvPr id="22532" name="Text Box 9"/>
          <p:cNvSpPr txBox="1">
            <a:spLocks noChangeArrowheads="1"/>
          </p:cNvSpPr>
          <p:nvPr/>
        </p:nvSpPr>
        <p:spPr bwMode="auto">
          <a:xfrm>
            <a:off x="3486150" y="2162175"/>
            <a:ext cx="219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000" b="1" i="1">
                <a:cs typeface="Times New Roman" pitchFamily="18" charset="0"/>
              </a:rPr>
              <a:t>What’s in your stress bucket</a:t>
            </a:r>
            <a:r>
              <a:rPr lang="en-GB" sz="2000" b="1" i="1">
                <a:latin typeface="Arial Narrow" pitchFamily="34" charset="0"/>
                <a:cs typeface="Times New Roman" pitchFamily="18" charset="0"/>
              </a:rPr>
              <a:t>?</a:t>
            </a:r>
          </a:p>
        </p:txBody>
      </p:sp>
      <p:sp>
        <p:nvSpPr>
          <p:cNvPr id="22533" name="Text Box 10"/>
          <p:cNvSpPr txBox="1">
            <a:spLocks noChangeArrowheads="1"/>
          </p:cNvSpPr>
          <p:nvPr/>
        </p:nvSpPr>
        <p:spPr bwMode="auto">
          <a:xfrm>
            <a:off x="2362200" y="3784600"/>
            <a:ext cx="44386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700">
                <a:cs typeface="Times New Roman" pitchFamily="18" charset="0"/>
              </a:rPr>
              <a:t>Staying out late clubbing and </a:t>
            </a:r>
          </a:p>
          <a:p>
            <a:pPr algn="ctr" eaLnBrk="1" hangingPunct="1"/>
            <a:r>
              <a:rPr lang="en-GB" sz="1700">
                <a:cs typeface="Times New Roman" pitchFamily="18" charset="0"/>
              </a:rPr>
              <a:t>not getting enough sleep</a:t>
            </a:r>
          </a:p>
        </p:txBody>
      </p:sp>
      <p:sp>
        <p:nvSpPr>
          <p:cNvPr id="22534" name="Text Box 11"/>
          <p:cNvSpPr txBox="1">
            <a:spLocks noChangeArrowheads="1"/>
          </p:cNvSpPr>
          <p:nvPr/>
        </p:nvSpPr>
        <p:spPr bwMode="auto">
          <a:xfrm>
            <a:off x="3794125" y="3622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sz="2400">
              <a:latin typeface="Times New Roman" pitchFamily="18" charset="0"/>
              <a:cs typeface="Times New Roman" pitchFamily="18" charset="0"/>
            </a:endParaRPr>
          </a:p>
        </p:txBody>
      </p:sp>
      <p:sp>
        <p:nvSpPr>
          <p:cNvPr id="22535" name="Text Box 13"/>
          <p:cNvSpPr txBox="1">
            <a:spLocks noChangeArrowheads="1"/>
          </p:cNvSpPr>
          <p:nvPr/>
        </p:nvSpPr>
        <p:spPr bwMode="auto">
          <a:xfrm>
            <a:off x="3313113" y="4633913"/>
            <a:ext cx="25384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700">
                <a:cs typeface="Times New Roman" pitchFamily="18" charset="0"/>
              </a:rPr>
              <a:t>Stress of exams </a:t>
            </a:r>
          </a:p>
        </p:txBody>
      </p:sp>
      <p:sp>
        <p:nvSpPr>
          <p:cNvPr id="22536" name="Text Box 14"/>
          <p:cNvSpPr txBox="1">
            <a:spLocks noChangeArrowheads="1"/>
          </p:cNvSpPr>
          <p:nvPr/>
        </p:nvSpPr>
        <p:spPr bwMode="auto">
          <a:xfrm>
            <a:off x="3354388" y="5319713"/>
            <a:ext cx="24542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700">
                <a:cs typeface="Times New Roman" pitchFamily="18" charset="0"/>
              </a:rPr>
              <a:t>Debts building up</a:t>
            </a:r>
          </a:p>
        </p:txBody>
      </p:sp>
      <p:sp>
        <p:nvSpPr>
          <p:cNvPr id="22537" name="Text Box 18"/>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20</a:t>
            </a:r>
            <a:endParaRPr lang="en-GB" sz="1200"/>
          </a:p>
        </p:txBody>
      </p:sp>
      <p:sp>
        <p:nvSpPr>
          <p:cNvPr id="22538" name="TextBox 19"/>
          <p:cNvSpPr txBox="1">
            <a:spLocks noChangeArrowheads="1"/>
          </p:cNvSpPr>
          <p:nvPr/>
        </p:nvSpPr>
        <p:spPr bwMode="auto">
          <a:xfrm>
            <a:off x="357188" y="1571625"/>
            <a:ext cx="287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t>Example for young person</a:t>
            </a:r>
          </a:p>
        </p:txBody>
      </p:sp>
      <p:sp>
        <p:nvSpPr>
          <p:cNvPr id="22539" name="TextBox 20"/>
          <p:cNvSpPr txBox="1">
            <a:spLocks noChangeArrowheads="1"/>
          </p:cNvSpPr>
          <p:nvPr/>
        </p:nvSpPr>
        <p:spPr bwMode="auto">
          <a:xfrm>
            <a:off x="3733800" y="3251200"/>
            <a:ext cx="14684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700"/>
              <a:t>Poor housing</a:t>
            </a:r>
          </a:p>
        </p:txBody>
      </p:sp>
      <p:sp>
        <p:nvSpPr>
          <p:cNvPr id="22540" name="Text Box 23"/>
          <p:cNvSpPr txBox="1">
            <a:spLocks noChangeArrowheads="1"/>
          </p:cNvSpPr>
          <p:nvPr/>
        </p:nvSpPr>
        <p:spPr bwMode="auto">
          <a:xfrm>
            <a:off x="1219200" y="6237288"/>
            <a:ext cx="6767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Source: Brabben &amp; Turkington 2002</a:t>
            </a:r>
            <a:endParaRPr lang="en-GB" sz="1200"/>
          </a:p>
        </p:txBody>
      </p:sp>
    </p:spTree>
    <p:extLst>
      <p:ext uri="{BB962C8B-B14F-4D97-AF65-F5344CB8AC3E}">
        <p14:creationId xmlns:p14="http://schemas.microsoft.com/office/powerpoint/2010/main" val="3852419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48" descr="stress tank_g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3" y="101600"/>
            <a:ext cx="4052887"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4" name="Rectangle 1026"/>
          <p:cNvSpPr>
            <a:spLocks noChangeArrowheads="1"/>
          </p:cNvSpPr>
          <p:nvPr/>
        </p:nvSpPr>
        <p:spPr bwMode="auto">
          <a:xfrm>
            <a:off x="457199" y="573088"/>
            <a:ext cx="2971801" cy="2612063"/>
          </a:xfrm>
          <a:prstGeom prst="rect">
            <a:avLst/>
          </a:prstGeom>
          <a:noFill/>
          <a:ln w="9525">
            <a:noFill/>
            <a:miter lim="800000"/>
            <a:headEnd/>
            <a:tailEnd/>
          </a:ln>
          <a:effectLst/>
        </p:spPr>
        <p:txBody>
          <a:bodyPr wrap="square" lIns="92075" tIns="46038" rIns="92075" bIns="46038">
            <a:spAutoFit/>
          </a:bodyPr>
          <a:lstStyle/>
          <a:p>
            <a:pPr algn="ctr" eaLnBrk="0" hangingPunct="0">
              <a:lnSpc>
                <a:spcPct val="85000"/>
              </a:lnSpc>
              <a:spcBef>
                <a:spcPct val="35000"/>
              </a:spcBef>
              <a:defRPr/>
            </a:pPr>
            <a:r>
              <a:rPr lang="en-US" sz="6000" dirty="0">
                <a:effectLst>
                  <a:outerShdw blurRad="38100" dist="38100" dir="2700000" algn="tl">
                    <a:srgbClr val="C0C0C0"/>
                  </a:outerShdw>
                </a:effectLst>
                <a:cs typeface="+mn-cs"/>
              </a:rPr>
              <a:t>The </a:t>
            </a:r>
            <a:r>
              <a:rPr lang="en-US" sz="6600" dirty="0">
                <a:effectLst>
                  <a:outerShdw blurRad="38100" dist="38100" dir="2700000" algn="tl">
                    <a:srgbClr val="C0C0C0"/>
                  </a:outerShdw>
                </a:effectLst>
                <a:cs typeface="+mn-cs"/>
              </a:rPr>
              <a:t>Stress Tank</a:t>
            </a:r>
          </a:p>
        </p:txBody>
      </p:sp>
      <p:sp>
        <p:nvSpPr>
          <p:cNvPr id="43012" name="Text Box 1035"/>
          <p:cNvSpPr txBox="1">
            <a:spLocks noChangeArrowheads="1"/>
          </p:cNvSpPr>
          <p:nvPr/>
        </p:nvSpPr>
        <p:spPr bwMode="auto">
          <a:xfrm>
            <a:off x="228600" y="632460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spcBef>
                <a:spcPct val="50000"/>
              </a:spcBef>
            </a:pPr>
            <a:r>
              <a:rPr lang="en-US" sz="1200"/>
              <a:t>(C) Copyright 2000, Skip MacCarty, D.Min.  </a:t>
            </a:r>
          </a:p>
        </p:txBody>
      </p:sp>
      <p:sp>
        <p:nvSpPr>
          <p:cNvPr id="43013" name="Text Box 1044"/>
          <p:cNvSpPr txBox="1">
            <a:spLocks noChangeArrowheads="1"/>
          </p:cNvSpPr>
          <p:nvPr/>
        </p:nvSpPr>
        <p:spPr bwMode="auto">
          <a:xfrm>
            <a:off x="8153400" y="533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a:spcBef>
                <a:spcPct val="50000"/>
              </a:spcBef>
            </a:pPr>
            <a:r>
              <a:rPr lang="en-US" sz="2800" b="0">
                <a:solidFill>
                  <a:srgbClr val="CC0000"/>
                </a:solidFill>
              </a:rPr>
              <a:t>11</a:t>
            </a:r>
          </a:p>
        </p:txBody>
      </p:sp>
    </p:spTree>
    <p:extLst>
      <p:ext uri="{BB962C8B-B14F-4D97-AF65-F5344CB8AC3E}">
        <p14:creationId xmlns:p14="http://schemas.microsoft.com/office/powerpoint/2010/main" val="2023808375"/>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0" descr="stress tank_g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5" y="1524000"/>
            <a:ext cx="29876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11"/>
          <p:cNvSpPr>
            <a:spLocks noChangeArrowheads="1"/>
          </p:cNvSpPr>
          <p:nvPr/>
        </p:nvSpPr>
        <p:spPr bwMode="auto">
          <a:xfrm>
            <a:off x="2133600" y="627063"/>
            <a:ext cx="3962400" cy="56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228600" eaLnBrk="0" hangingPunct="0">
              <a:spcBef>
                <a:spcPct val="50000"/>
              </a:spcBef>
              <a:tabLst>
                <a:tab pos="342900" algn="l"/>
              </a:tabLst>
            </a:pPr>
            <a:r>
              <a:rPr lang="en-US" sz="3200"/>
              <a:t>     </a:t>
            </a:r>
            <a:r>
              <a:rPr lang="en-US" sz="3200" u="sng"/>
              <a:t>STRESSORS</a:t>
            </a:r>
          </a:p>
          <a:p>
            <a:pPr defTabSz="228600" eaLnBrk="0" hangingPunct="0">
              <a:spcBef>
                <a:spcPct val="50000"/>
              </a:spcBef>
              <a:tabLst>
                <a:tab pos="342900" algn="l"/>
              </a:tabLst>
            </a:pPr>
            <a:r>
              <a:rPr lang="en-US" sz="3200">
                <a:solidFill>
                  <a:srgbClr val="CC0000"/>
                </a:solidFill>
              </a:rPr>
              <a:t>S</a:t>
            </a:r>
            <a:r>
              <a:rPr lang="en-US" sz="3200"/>
              <a:t>train/Loss of Job           </a:t>
            </a:r>
            <a:r>
              <a:rPr lang="en-US" sz="3200">
                <a:solidFill>
                  <a:srgbClr val="CC0000"/>
                </a:solidFill>
              </a:rPr>
              <a:t>T</a:t>
            </a:r>
            <a:r>
              <a:rPr lang="en-US" sz="3200"/>
              <a:t>rouble Financially         </a:t>
            </a:r>
            <a:r>
              <a:rPr lang="en-US" sz="3200">
                <a:solidFill>
                  <a:srgbClr val="CC0000"/>
                </a:solidFill>
              </a:rPr>
              <a:t>R</a:t>
            </a:r>
            <a:r>
              <a:rPr lang="en-US" sz="3200"/>
              <a:t>elationship 							Conflict        </a:t>
            </a:r>
            <a:r>
              <a:rPr lang="en-US" sz="3200">
                <a:solidFill>
                  <a:srgbClr val="CC0000"/>
                </a:solidFill>
              </a:rPr>
              <a:t>E</a:t>
            </a:r>
            <a:r>
              <a:rPr lang="en-US" sz="3200"/>
              <a:t>xcessive Change          </a:t>
            </a:r>
            <a:r>
              <a:rPr lang="en-US" sz="3200">
                <a:solidFill>
                  <a:srgbClr val="CC0000"/>
                </a:solidFill>
              </a:rPr>
              <a:t>S</a:t>
            </a:r>
            <a:r>
              <a:rPr lang="en-US" sz="3200"/>
              <a:t>ustained Illness            </a:t>
            </a:r>
            <a:r>
              <a:rPr lang="en-US" sz="3200">
                <a:solidFill>
                  <a:srgbClr val="CC0000"/>
                </a:solidFill>
              </a:rPr>
              <a:t>S</a:t>
            </a:r>
            <a:r>
              <a:rPr lang="en-US" sz="3200"/>
              <a:t>teady/Constant 					Worry          </a:t>
            </a:r>
            <a:r>
              <a:rPr lang="en-US" sz="3200">
                <a:solidFill>
                  <a:srgbClr val="CC0000"/>
                </a:solidFill>
              </a:rPr>
              <a:t>O</a:t>
            </a:r>
            <a:r>
              <a:rPr lang="en-US" sz="3200"/>
              <a:t>rdinary Hassles               </a:t>
            </a:r>
            <a:r>
              <a:rPr lang="en-US" sz="3200">
                <a:solidFill>
                  <a:srgbClr val="CC0000"/>
                </a:solidFill>
              </a:rPr>
              <a:t>R</a:t>
            </a:r>
            <a:r>
              <a:rPr lang="en-US" sz="3200"/>
              <a:t>ecurring Irritations</a:t>
            </a:r>
          </a:p>
        </p:txBody>
      </p:sp>
      <p:sp>
        <p:nvSpPr>
          <p:cNvPr id="44036" name="Text Box 16"/>
          <p:cNvSpPr txBox="1">
            <a:spLocks noChangeArrowheads="1"/>
          </p:cNvSpPr>
          <p:nvPr/>
        </p:nvSpPr>
        <p:spPr bwMode="auto">
          <a:xfrm>
            <a:off x="5486400" y="639445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spcBef>
                <a:spcPct val="50000"/>
              </a:spcBef>
            </a:pPr>
            <a:r>
              <a:rPr lang="en-US" sz="1200"/>
              <a:t>(C) Copyright 2000, Skip MacCarty, D.Min.  </a:t>
            </a:r>
          </a:p>
        </p:txBody>
      </p:sp>
      <p:sp>
        <p:nvSpPr>
          <p:cNvPr id="196630" name="Rectangle 22"/>
          <p:cNvSpPr>
            <a:spLocks noChangeArrowheads="1"/>
          </p:cNvSpPr>
          <p:nvPr/>
        </p:nvSpPr>
        <p:spPr bwMode="auto">
          <a:xfrm>
            <a:off x="0" y="155575"/>
            <a:ext cx="2362200" cy="1772346"/>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spcBef>
                <a:spcPct val="35000"/>
              </a:spcBef>
              <a:defRPr/>
            </a:pPr>
            <a:r>
              <a:rPr lang="en-US" sz="4000" dirty="0">
                <a:effectLst>
                  <a:outerShdw blurRad="38100" dist="38100" dir="2700000" algn="tl">
                    <a:srgbClr val="C0C0C0"/>
                  </a:outerShdw>
                </a:effectLst>
                <a:cs typeface="+mn-cs"/>
              </a:rPr>
              <a:t>The </a:t>
            </a:r>
            <a:r>
              <a:rPr lang="en-US" sz="4400" dirty="0">
                <a:effectLst>
                  <a:outerShdw blurRad="38100" dist="38100" dir="2700000" algn="tl">
                    <a:srgbClr val="C0C0C0"/>
                  </a:outerShdw>
                </a:effectLst>
                <a:cs typeface="+mn-cs"/>
              </a:rPr>
              <a:t>Stress Tank</a:t>
            </a:r>
          </a:p>
        </p:txBody>
      </p:sp>
      <p:sp>
        <p:nvSpPr>
          <p:cNvPr id="44038" name="Text Box 23"/>
          <p:cNvSpPr txBox="1">
            <a:spLocks noChangeArrowheads="1"/>
          </p:cNvSpPr>
          <p:nvPr/>
        </p:nvSpPr>
        <p:spPr bwMode="auto">
          <a:xfrm>
            <a:off x="8153400" y="533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a:spcBef>
                <a:spcPct val="50000"/>
              </a:spcBef>
            </a:pPr>
            <a:r>
              <a:rPr lang="en-US" sz="2800" b="0">
                <a:solidFill>
                  <a:srgbClr val="CC0000"/>
                </a:solidFill>
              </a:rPr>
              <a:t>11</a:t>
            </a:r>
          </a:p>
        </p:txBody>
      </p:sp>
      <p:pic>
        <p:nvPicPr>
          <p:cNvPr id="44039" name="Picture 26" descr="stress tank_sp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2057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468856"/>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49" descr="stress tank_g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5" y="1473200"/>
            <a:ext cx="29876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033"/>
          <p:cNvSpPr>
            <a:spLocks noChangeArrowheads="1"/>
          </p:cNvSpPr>
          <p:nvPr/>
        </p:nvSpPr>
        <p:spPr bwMode="auto">
          <a:xfrm>
            <a:off x="1828800" y="1524000"/>
            <a:ext cx="4343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228600" eaLnBrk="0" hangingPunct="0">
              <a:spcBef>
                <a:spcPct val="50000"/>
              </a:spcBef>
              <a:tabLst>
                <a:tab pos="342900" algn="l"/>
              </a:tabLst>
            </a:pPr>
            <a:r>
              <a:rPr lang="en-US" sz="3600" b="1" dirty="0">
                <a:solidFill>
                  <a:srgbClr val="000000"/>
                </a:solidFill>
                <a:latin typeface="Times New Roman" pitchFamily="18" charset="0"/>
              </a:rPr>
              <a:t>     </a:t>
            </a:r>
            <a:r>
              <a:rPr lang="en-US" sz="3600" b="1" u="sng" dirty="0">
                <a:latin typeface="Times New Roman" pitchFamily="18" charset="0"/>
              </a:rPr>
              <a:t>OVERFLOW</a:t>
            </a:r>
          </a:p>
          <a:p>
            <a:pPr defTabSz="228600" eaLnBrk="0" hangingPunct="0">
              <a:spcBef>
                <a:spcPct val="50000"/>
              </a:spcBef>
              <a:tabLst>
                <a:tab pos="342900" algn="l"/>
              </a:tabLst>
            </a:pPr>
            <a:r>
              <a:rPr lang="en-US" sz="3600" b="1" dirty="0">
                <a:latin typeface="Times New Roman" pitchFamily="18" charset="0"/>
              </a:rPr>
              <a:t>Health Breakdown          Accident Proneness         Relationship 								Impairment     Mental Illness</a:t>
            </a:r>
          </a:p>
          <a:p>
            <a:pPr defTabSz="228600" eaLnBrk="0" hangingPunct="0">
              <a:spcBef>
                <a:spcPct val="50000"/>
              </a:spcBef>
              <a:tabLst>
                <a:tab pos="342900" algn="l"/>
              </a:tabLst>
            </a:pPr>
            <a:endParaRPr lang="en-US" sz="3600" b="1" dirty="0">
              <a:solidFill>
                <a:srgbClr val="000000"/>
              </a:solidFill>
              <a:latin typeface="Times New Roman" pitchFamily="18" charset="0"/>
            </a:endParaRPr>
          </a:p>
        </p:txBody>
      </p:sp>
      <p:sp>
        <p:nvSpPr>
          <p:cNvPr id="45060" name="Text Box 1035"/>
          <p:cNvSpPr txBox="1">
            <a:spLocks noChangeArrowheads="1"/>
          </p:cNvSpPr>
          <p:nvPr/>
        </p:nvSpPr>
        <p:spPr bwMode="auto">
          <a:xfrm>
            <a:off x="5486400" y="639445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spcBef>
                <a:spcPct val="50000"/>
              </a:spcBef>
            </a:pPr>
            <a:r>
              <a:rPr lang="en-US" sz="1200">
                <a:solidFill>
                  <a:srgbClr val="000000"/>
                </a:solidFill>
              </a:rPr>
              <a:t>(C) Copyright 2000, Skip MacCarty, D.Min.  </a:t>
            </a:r>
          </a:p>
        </p:txBody>
      </p:sp>
      <p:sp>
        <p:nvSpPr>
          <p:cNvPr id="204815" name="Rectangle 1039"/>
          <p:cNvSpPr>
            <a:spLocks noChangeArrowheads="1"/>
          </p:cNvSpPr>
          <p:nvPr/>
        </p:nvSpPr>
        <p:spPr bwMode="auto">
          <a:xfrm>
            <a:off x="0" y="155575"/>
            <a:ext cx="2362200" cy="1767280"/>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spcBef>
                <a:spcPct val="35000"/>
              </a:spcBef>
              <a:defRPr/>
            </a:pPr>
            <a:r>
              <a:rPr lang="en-US" sz="4000" b="1" dirty="0">
                <a:effectLst>
                  <a:outerShdw blurRad="38100" dist="38100" dir="2700000" algn="tl">
                    <a:srgbClr val="C0C0C0"/>
                  </a:outerShdw>
                </a:effectLst>
                <a:latin typeface="Times New Roman" pitchFamily="18" charset="0"/>
              </a:rPr>
              <a:t>The </a:t>
            </a:r>
            <a:r>
              <a:rPr lang="en-US" sz="4400" b="1" dirty="0">
                <a:effectLst>
                  <a:outerShdw blurRad="38100" dist="38100" dir="2700000" algn="tl">
                    <a:srgbClr val="C0C0C0"/>
                  </a:outerShdw>
                </a:effectLst>
                <a:latin typeface="Times New Roman" pitchFamily="18" charset="0"/>
              </a:rPr>
              <a:t>Stress Tank</a:t>
            </a:r>
          </a:p>
        </p:txBody>
      </p:sp>
      <p:sp>
        <p:nvSpPr>
          <p:cNvPr id="45062" name="Text Box 1042"/>
          <p:cNvSpPr txBox="1">
            <a:spLocks noChangeArrowheads="1"/>
          </p:cNvSpPr>
          <p:nvPr/>
        </p:nvSpPr>
        <p:spPr bwMode="auto">
          <a:xfrm>
            <a:off x="8153400" y="533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a:spcBef>
                <a:spcPct val="50000"/>
              </a:spcBef>
            </a:pPr>
            <a:r>
              <a:rPr lang="en-US" sz="2800" b="0">
                <a:solidFill>
                  <a:srgbClr val="CC0000"/>
                </a:solidFill>
              </a:rPr>
              <a:t>11</a:t>
            </a:r>
          </a:p>
        </p:txBody>
      </p:sp>
      <p:pic>
        <p:nvPicPr>
          <p:cNvPr id="45063" name="Picture 1047" descr="stress tank_over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276600"/>
            <a:ext cx="1409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696798"/>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49" descr="stress tank_g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25" y="1473200"/>
            <a:ext cx="29876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1033"/>
          <p:cNvSpPr>
            <a:spLocks noChangeArrowheads="1"/>
          </p:cNvSpPr>
          <p:nvPr/>
        </p:nvSpPr>
        <p:spPr bwMode="auto">
          <a:xfrm>
            <a:off x="1828800" y="1524000"/>
            <a:ext cx="4343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228600" eaLnBrk="0" hangingPunct="0">
              <a:spcBef>
                <a:spcPct val="50000"/>
              </a:spcBef>
              <a:tabLst>
                <a:tab pos="342900" algn="l"/>
              </a:tabLst>
            </a:pPr>
            <a:r>
              <a:rPr lang="en-US" sz="3600" b="1" dirty="0">
                <a:solidFill>
                  <a:srgbClr val="000000"/>
                </a:solidFill>
                <a:latin typeface="Times New Roman" pitchFamily="18" charset="0"/>
              </a:rPr>
              <a:t>     </a:t>
            </a:r>
            <a:r>
              <a:rPr lang="en-US" sz="3600" b="1" u="sng" dirty="0">
                <a:latin typeface="Times New Roman" pitchFamily="18" charset="0"/>
              </a:rPr>
              <a:t>OVERFLOW</a:t>
            </a:r>
          </a:p>
          <a:p>
            <a:pPr defTabSz="228600" eaLnBrk="0" hangingPunct="0">
              <a:spcBef>
                <a:spcPct val="50000"/>
              </a:spcBef>
              <a:tabLst>
                <a:tab pos="342900" algn="l"/>
              </a:tabLst>
            </a:pPr>
            <a:r>
              <a:rPr lang="en-US" sz="3600" b="1" dirty="0">
                <a:latin typeface="Times New Roman" pitchFamily="18" charset="0"/>
              </a:rPr>
              <a:t>Health Breakdown          Accident Proneness         Relationship 								Impairment     Mental Illness</a:t>
            </a:r>
          </a:p>
          <a:p>
            <a:pPr defTabSz="228600" eaLnBrk="0" hangingPunct="0">
              <a:spcBef>
                <a:spcPct val="50000"/>
              </a:spcBef>
              <a:tabLst>
                <a:tab pos="342900" algn="l"/>
              </a:tabLst>
            </a:pPr>
            <a:endParaRPr lang="en-US" sz="3600" b="1" dirty="0">
              <a:solidFill>
                <a:srgbClr val="000000"/>
              </a:solidFill>
              <a:latin typeface="Times New Roman" pitchFamily="18" charset="0"/>
            </a:endParaRPr>
          </a:p>
        </p:txBody>
      </p:sp>
      <p:sp>
        <p:nvSpPr>
          <p:cNvPr id="45060" name="Text Box 1035"/>
          <p:cNvSpPr txBox="1">
            <a:spLocks noChangeArrowheads="1"/>
          </p:cNvSpPr>
          <p:nvPr/>
        </p:nvSpPr>
        <p:spPr bwMode="auto">
          <a:xfrm>
            <a:off x="5486400" y="639445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spcBef>
                <a:spcPct val="50000"/>
              </a:spcBef>
            </a:pPr>
            <a:r>
              <a:rPr lang="en-US" sz="1200">
                <a:solidFill>
                  <a:srgbClr val="000000"/>
                </a:solidFill>
              </a:rPr>
              <a:t>(C) Copyright 2000, Skip MacCarty, D.Min.  </a:t>
            </a:r>
          </a:p>
        </p:txBody>
      </p:sp>
      <p:sp>
        <p:nvSpPr>
          <p:cNvPr id="204815" name="Rectangle 1039"/>
          <p:cNvSpPr>
            <a:spLocks noChangeArrowheads="1"/>
          </p:cNvSpPr>
          <p:nvPr/>
        </p:nvSpPr>
        <p:spPr bwMode="auto">
          <a:xfrm>
            <a:off x="0" y="155575"/>
            <a:ext cx="2362200" cy="1767280"/>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spcBef>
                <a:spcPct val="35000"/>
              </a:spcBef>
              <a:defRPr/>
            </a:pPr>
            <a:r>
              <a:rPr lang="en-US" sz="4000" b="1" dirty="0">
                <a:effectLst>
                  <a:outerShdw blurRad="38100" dist="38100" dir="2700000" algn="tl">
                    <a:srgbClr val="C0C0C0"/>
                  </a:outerShdw>
                </a:effectLst>
                <a:latin typeface="Times New Roman" pitchFamily="18" charset="0"/>
              </a:rPr>
              <a:t>The </a:t>
            </a:r>
            <a:r>
              <a:rPr lang="en-US" sz="4400" b="1" dirty="0">
                <a:effectLst>
                  <a:outerShdw blurRad="38100" dist="38100" dir="2700000" algn="tl">
                    <a:srgbClr val="C0C0C0"/>
                  </a:outerShdw>
                </a:effectLst>
                <a:latin typeface="Times New Roman" pitchFamily="18" charset="0"/>
              </a:rPr>
              <a:t>Stress Tank</a:t>
            </a:r>
          </a:p>
        </p:txBody>
      </p:sp>
      <p:sp>
        <p:nvSpPr>
          <p:cNvPr id="45062" name="Text Box 1042"/>
          <p:cNvSpPr txBox="1">
            <a:spLocks noChangeArrowheads="1"/>
          </p:cNvSpPr>
          <p:nvPr/>
        </p:nvSpPr>
        <p:spPr bwMode="auto">
          <a:xfrm>
            <a:off x="8153400" y="533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a:spcBef>
                <a:spcPct val="50000"/>
              </a:spcBef>
            </a:pPr>
            <a:r>
              <a:rPr lang="en-US" sz="2800" b="0">
                <a:solidFill>
                  <a:srgbClr val="CC0000"/>
                </a:solidFill>
              </a:rPr>
              <a:t>11</a:t>
            </a:r>
          </a:p>
        </p:txBody>
      </p:sp>
      <p:pic>
        <p:nvPicPr>
          <p:cNvPr id="45063" name="Picture 1047" descr="stress tank_over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276600"/>
            <a:ext cx="1409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605314"/>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0" descr="stress tank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05000"/>
            <a:ext cx="2667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23"/>
          <p:cNvSpPr>
            <a:spLocks noChangeArrowheads="1"/>
          </p:cNvSpPr>
          <p:nvPr/>
        </p:nvSpPr>
        <p:spPr bwMode="auto">
          <a:xfrm>
            <a:off x="3657600" y="1219200"/>
            <a:ext cx="5029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spcBef>
                <a:spcPct val="50000"/>
              </a:spcBef>
            </a:pPr>
            <a:r>
              <a:rPr lang="en-US" sz="3200" b="1" dirty="0">
                <a:solidFill>
                  <a:srgbClr val="FF0000"/>
                </a:solidFill>
                <a:latin typeface="Times New Roman" pitchFamily="18" charset="0"/>
              </a:rPr>
              <a:t>P</a:t>
            </a:r>
            <a:r>
              <a:rPr lang="en-US" sz="3200" b="1" dirty="0">
                <a:latin typeface="Times New Roman" pitchFamily="18" charset="0"/>
              </a:rPr>
              <a:t>rayer – Spiritual</a:t>
            </a:r>
            <a:br>
              <a:rPr lang="en-US" sz="3200" b="1" dirty="0">
                <a:latin typeface="Times New Roman" pitchFamily="18" charset="0"/>
              </a:rPr>
            </a:br>
            <a:r>
              <a:rPr lang="en-US" sz="3200" b="1" dirty="0">
                <a:latin typeface="Times New Roman" pitchFamily="18" charset="0"/>
              </a:rPr>
              <a:t>   Centering                           </a:t>
            </a:r>
            <a:r>
              <a:rPr lang="en-US" sz="3200" b="1" dirty="0">
                <a:solidFill>
                  <a:srgbClr val="FF0000"/>
                </a:solidFill>
                <a:latin typeface="Times New Roman" pitchFamily="18" charset="0"/>
              </a:rPr>
              <a:t>R</a:t>
            </a:r>
            <a:r>
              <a:rPr lang="en-US" sz="3200" b="1" dirty="0">
                <a:latin typeface="Times New Roman" pitchFamily="18" charset="0"/>
              </a:rPr>
              <a:t>elaxation               	   </a:t>
            </a:r>
            <a:r>
              <a:rPr lang="en-US" sz="3200" b="1" dirty="0">
                <a:solidFill>
                  <a:srgbClr val="FF0000"/>
                </a:solidFill>
                <a:latin typeface="Times New Roman" pitchFamily="18" charset="0"/>
              </a:rPr>
              <a:t>E</a:t>
            </a:r>
            <a:r>
              <a:rPr lang="en-US" sz="3200" b="1" dirty="0">
                <a:latin typeface="Times New Roman" pitchFamily="18" charset="0"/>
              </a:rPr>
              <a:t>xercise - Activity                </a:t>
            </a:r>
            <a:r>
              <a:rPr lang="en-US" sz="3200" b="1" dirty="0">
                <a:solidFill>
                  <a:srgbClr val="FF0000"/>
                </a:solidFill>
                <a:latin typeface="Times New Roman" pitchFamily="18" charset="0"/>
              </a:rPr>
              <a:t>V</a:t>
            </a:r>
            <a:r>
              <a:rPr lang="en-US" sz="3200" b="1" dirty="0">
                <a:latin typeface="Times New Roman" pitchFamily="18" charset="0"/>
              </a:rPr>
              <a:t>iewpoint                             </a:t>
            </a:r>
            <a:r>
              <a:rPr lang="en-US" sz="3200" b="1" dirty="0">
                <a:solidFill>
                  <a:srgbClr val="FF0000"/>
                </a:solidFill>
                <a:latin typeface="Times New Roman" pitchFamily="18" charset="0"/>
              </a:rPr>
              <a:t>E</a:t>
            </a:r>
            <a:r>
              <a:rPr lang="en-US" sz="3200" b="1" dirty="0">
                <a:latin typeface="Times New Roman" pitchFamily="18" charset="0"/>
              </a:rPr>
              <a:t>ating Healthfully             </a:t>
            </a:r>
            <a:r>
              <a:rPr lang="en-US" sz="3200" b="1" dirty="0">
                <a:solidFill>
                  <a:srgbClr val="FF0000"/>
                </a:solidFill>
                <a:latin typeface="Times New Roman" pitchFamily="18" charset="0"/>
              </a:rPr>
              <a:t>N</a:t>
            </a:r>
            <a:r>
              <a:rPr lang="en-US" sz="3200" b="1" dirty="0">
                <a:latin typeface="Times New Roman" pitchFamily="18" charset="0"/>
              </a:rPr>
              <a:t>eighborly Love </a:t>
            </a:r>
            <a:br>
              <a:rPr lang="en-US" sz="3200" b="1" dirty="0">
                <a:latin typeface="Times New Roman" pitchFamily="18" charset="0"/>
              </a:rPr>
            </a:br>
            <a:r>
              <a:rPr lang="en-US" sz="3200" b="1" dirty="0">
                <a:solidFill>
                  <a:srgbClr val="FF0000"/>
                </a:solidFill>
                <a:latin typeface="Times New Roman" pitchFamily="18" charset="0"/>
              </a:rPr>
              <a:t>   L</a:t>
            </a:r>
            <a:r>
              <a:rPr lang="en-US" sz="3200" b="1" dirty="0">
                <a:latin typeface="Times New Roman" pitchFamily="18" charset="0"/>
              </a:rPr>
              <a:t>oyal Friendships – </a:t>
            </a:r>
            <a:br>
              <a:rPr lang="en-US" sz="3200" b="1" dirty="0">
                <a:latin typeface="Times New Roman" pitchFamily="18" charset="0"/>
              </a:rPr>
            </a:br>
            <a:r>
              <a:rPr lang="en-US" sz="3200" b="1" dirty="0">
                <a:latin typeface="Times New Roman" pitchFamily="18" charset="0"/>
              </a:rPr>
              <a:t>   </a:t>
            </a:r>
            <a:r>
              <a:rPr lang="en-US" sz="3200" b="1" dirty="0">
                <a:solidFill>
                  <a:srgbClr val="FF0000"/>
                </a:solidFill>
                <a:latin typeface="Times New Roman" pitchFamily="18" charset="0"/>
              </a:rPr>
              <a:t>L</a:t>
            </a:r>
            <a:r>
              <a:rPr lang="en-US" sz="3200" b="1" dirty="0">
                <a:latin typeface="Times New Roman" pitchFamily="18" charset="0"/>
              </a:rPr>
              <a:t>oving Relationships                            </a:t>
            </a:r>
            <a:r>
              <a:rPr lang="en-US" sz="3200" b="1" dirty="0">
                <a:solidFill>
                  <a:srgbClr val="FF0000"/>
                </a:solidFill>
                <a:latin typeface="Times New Roman" pitchFamily="18" charset="0"/>
              </a:rPr>
              <a:t>T</a:t>
            </a:r>
            <a:r>
              <a:rPr lang="en-US" sz="3200" b="1" dirty="0">
                <a:latin typeface="Times New Roman" pitchFamily="18" charset="0"/>
              </a:rPr>
              <a:t>ime Management -			Organization</a:t>
            </a:r>
          </a:p>
        </p:txBody>
      </p:sp>
      <p:sp>
        <p:nvSpPr>
          <p:cNvPr id="46084" name="Rectangle 2"/>
          <p:cNvSpPr>
            <a:spLocks noChangeArrowheads="1"/>
          </p:cNvSpPr>
          <p:nvPr/>
        </p:nvSpPr>
        <p:spPr bwMode="auto">
          <a:xfrm>
            <a:off x="2895600" y="228600"/>
            <a:ext cx="5334000"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230188" eaLnBrk="0" hangingPunct="0">
              <a:spcBef>
                <a:spcPct val="50000"/>
              </a:spcBef>
            </a:pPr>
            <a:r>
              <a:rPr lang="en-US" sz="3200" b="1" dirty="0">
                <a:solidFill>
                  <a:srgbClr val="000000"/>
                </a:solidFill>
                <a:latin typeface="Times New Roman" pitchFamily="18" charset="0"/>
              </a:rPr>
              <a:t>	</a:t>
            </a:r>
            <a:r>
              <a:rPr lang="en-US" sz="3200" b="1" dirty="0">
                <a:latin typeface="Times New Roman" pitchFamily="18" charset="0"/>
              </a:rPr>
              <a:t>OPENING PRESSURE       </a:t>
            </a:r>
            <a:r>
              <a:rPr lang="en-US" sz="3200" b="1" dirty="0">
                <a:solidFill>
                  <a:srgbClr val="000000"/>
                </a:solidFill>
                <a:latin typeface="Times New Roman" pitchFamily="18" charset="0"/>
              </a:rPr>
              <a:t>			  </a:t>
            </a:r>
            <a:r>
              <a:rPr lang="en-US" sz="3200" b="1" dirty="0">
                <a:latin typeface="Times New Roman" pitchFamily="18" charset="0"/>
              </a:rPr>
              <a:t>	</a:t>
            </a:r>
            <a:r>
              <a:rPr lang="en-US" sz="3200" b="1" u="sng" dirty="0">
                <a:latin typeface="Times New Roman" pitchFamily="18" charset="0"/>
              </a:rPr>
              <a:t>RELIEF VALVE</a:t>
            </a:r>
            <a:endParaRPr lang="en-US" sz="3200" b="1" dirty="0">
              <a:latin typeface="Times New Roman" pitchFamily="18" charset="0"/>
            </a:endParaRPr>
          </a:p>
        </p:txBody>
      </p:sp>
      <p:sp>
        <p:nvSpPr>
          <p:cNvPr id="200724" name="Rectangle 20"/>
          <p:cNvSpPr>
            <a:spLocks noChangeArrowheads="1"/>
          </p:cNvSpPr>
          <p:nvPr/>
        </p:nvSpPr>
        <p:spPr bwMode="auto">
          <a:xfrm>
            <a:off x="0" y="155575"/>
            <a:ext cx="2362200" cy="1767280"/>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spcBef>
                <a:spcPct val="35000"/>
              </a:spcBef>
              <a:defRPr/>
            </a:pPr>
            <a:r>
              <a:rPr lang="en-US" sz="4000" b="1" dirty="0">
                <a:effectLst>
                  <a:outerShdw blurRad="38100" dist="38100" dir="2700000" algn="tl">
                    <a:srgbClr val="C0C0C0"/>
                  </a:outerShdw>
                </a:effectLst>
                <a:latin typeface="Times New Roman" pitchFamily="18" charset="0"/>
              </a:rPr>
              <a:t>The </a:t>
            </a:r>
            <a:r>
              <a:rPr lang="en-US" sz="4400" b="1" dirty="0">
                <a:effectLst>
                  <a:outerShdw blurRad="38100" dist="38100" dir="2700000" algn="tl">
                    <a:srgbClr val="C0C0C0"/>
                  </a:outerShdw>
                </a:effectLst>
                <a:latin typeface="Times New Roman" pitchFamily="18" charset="0"/>
              </a:rPr>
              <a:t>Stress Tank</a:t>
            </a:r>
          </a:p>
        </p:txBody>
      </p:sp>
      <p:sp>
        <p:nvSpPr>
          <p:cNvPr id="46086" name="Text Box 24"/>
          <p:cNvSpPr txBox="1">
            <a:spLocks noChangeArrowheads="1"/>
          </p:cNvSpPr>
          <p:nvPr/>
        </p:nvSpPr>
        <p:spPr bwMode="auto">
          <a:xfrm>
            <a:off x="8153400" y="5334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lgn="ctr">
              <a:spcBef>
                <a:spcPct val="50000"/>
              </a:spcBef>
            </a:pPr>
            <a:r>
              <a:rPr lang="en-US" sz="2800" b="0">
                <a:solidFill>
                  <a:srgbClr val="CC0000"/>
                </a:solidFill>
              </a:rPr>
              <a:t>11</a:t>
            </a:r>
          </a:p>
        </p:txBody>
      </p:sp>
      <p:sp>
        <p:nvSpPr>
          <p:cNvPr id="46087" name="Line 26"/>
          <p:cNvSpPr>
            <a:spLocks noChangeShapeType="1"/>
          </p:cNvSpPr>
          <p:nvPr/>
        </p:nvSpPr>
        <p:spPr bwMode="auto">
          <a:xfrm>
            <a:off x="6781800" y="4495800"/>
            <a:ext cx="381000" cy="0"/>
          </a:xfrm>
          <a:prstGeom prst="line">
            <a:avLst/>
          </a:prstGeom>
          <a:noFill/>
          <a:ln w="762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GB" sz="2400" b="1">
              <a:solidFill>
                <a:srgbClr val="000000"/>
              </a:solidFill>
              <a:latin typeface="Times New Roman" pitchFamily="18" charset="0"/>
            </a:endParaRPr>
          </a:p>
        </p:txBody>
      </p:sp>
      <p:pic>
        <p:nvPicPr>
          <p:cNvPr id="46088" name="Picture 32" descr="stress tank_relie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029200"/>
            <a:ext cx="19240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16"/>
          <p:cNvSpPr txBox="1">
            <a:spLocks noChangeArrowheads="1"/>
          </p:cNvSpPr>
          <p:nvPr/>
        </p:nvSpPr>
        <p:spPr bwMode="auto">
          <a:xfrm>
            <a:off x="381000" y="640080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tx1"/>
                </a:solidFill>
                <a:latin typeface="Times New Roman" pitchFamily="18" charset="0"/>
                <a:cs typeface="Arial" pitchFamily="34" charset="0"/>
              </a:defRPr>
            </a:lvl1pPr>
            <a:lvl2pPr marL="742950" indent="-285750" eaLnBrk="0" hangingPunct="0">
              <a:defRPr sz="2400" b="1">
                <a:solidFill>
                  <a:schemeClr val="tx1"/>
                </a:solidFill>
                <a:latin typeface="Times New Roman" pitchFamily="18" charset="0"/>
                <a:cs typeface="Arial" pitchFamily="34" charset="0"/>
              </a:defRPr>
            </a:lvl2pPr>
            <a:lvl3pPr marL="1143000" indent="-228600" eaLnBrk="0" hangingPunct="0">
              <a:defRPr sz="2400" b="1">
                <a:solidFill>
                  <a:schemeClr val="tx1"/>
                </a:solidFill>
                <a:latin typeface="Times New Roman" pitchFamily="18" charset="0"/>
                <a:cs typeface="Arial" pitchFamily="34" charset="0"/>
              </a:defRPr>
            </a:lvl3pPr>
            <a:lvl4pPr marL="1600200" indent="-228600" eaLnBrk="0" hangingPunct="0">
              <a:defRPr sz="2400" b="1">
                <a:solidFill>
                  <a:schemeClr val="tx1"/>
                </a:solidFill>
                <a:latin typeface="Times New Roman" pitchFamily="18" charset="0"/>
                <a:cs typeface="Arial" pitchFamily="34" charset="0"/>
              </a:defRPr>
            </a:lvl4pPr>
            <a:lvl5pPr marL="2057400" indent="-228600" eaLnBrk="0" hangingPunct="0">
              <a:defRPr sz="2400" b="1">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pitchFamily="34" charset="0"/>
              </a:defRPr>
            </a:lvl9pPr>
          </a:lstStyle>
          <a:p>
            <a:pPr>
              <a:spcBef>
                <a:spcPct val="50000"/>
              </a:spcBef>
            </a:pPr>
            <a:r>
              <a:rPr lang="en-US" sz="1200">
                <a:solidFill>
                  <a:srgbClr val="000000"/>
                </a:solidFill>
              </a:rPr>
              <a:t>(C) Copyright 2000, Skip MacCarty, D.Min.  </a:t>
            </a:r>
          </a:p>
        </p:txBody>
      </p:sp>
    </p:spTree>
    <p:extLst>
      <p:ext uri="{BB962C8B-B14F-4D97-AF65-F5344CB8AC3E}">
        <p14:creationId xmlns:p14="http://schemas.microsoft.com/office/powerpoint/2010/main" val="1052619849"/>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539750" y="35718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3000" smtClean="0">
                <a:solidFill>
                  <a:schemeClr val="tx1"/>
                </a:solidFill>
                <a:ea typeface="ＭＳ Ｐゴシック" pitchFamily="34" charset="-128"/>
              </a:rPr>
              <a:t>Depression</a:t>
            </a:r>
            <a:endParaRPr lang="en-US" sz="3000" b="1" smtClean="0">
              <a:ea typeface="ＭＳ Ｐゴシック" pitchFamily="34" charset="-128"/>
            </a:endParaRPr>
          </a:p>
        </p:txBody>
      </p:sp>
      <p:sp>
        <p:nvSpPr>
          <p:cNvPr id="24579" name="Rectangle 3"/>
          <p:cNvSpPr>
            <a:spLocks noGrp="1" noChangeArrowheads="1"/>
          </p:cNvSpPr>
          <p:nvPr>
            <p:ph type="body" idx="1"/>
          </p:nvPr>
        </p:nvSpPr>
        <p:spPr bwMode="auto">
          <a:xfrm>
            <a:off x="898525" y="1900238"/>
            <a:ext cx="7342188" cy="4348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GB" sz="2800" b="1" dirty="0" smtClean="0">
                <a:ea typeface="ＭＳ Ｐゴシック" pitchFamily="34" charset="-128"/>
              </a:rPr>
              <a:t>What is depression?</a:t>
            </a:r>
          </a:p>
          <a:p>
            <a:pPr marL="0" indent="0" eaLnBrk="1" hangingPunct="1">
              <a:lnSpc>
                <a:spcPct val="90000"/>
              </a:lnSpc>
              <a:buFontTx/>
              <a:buNone/>
            </a:pPr>
            <a:endParaRPr lang="en-GB" b="1" dirty="0" smtClean="0">
              <a:ea typeface="ＭＳ Ｐゴシック" pitchFamily="34" charset="-128"/>
            </a:endParaRPr>
          </a:p>
          <a:p>
            <a:pPr marL="0" indent="0" eaLnBrk="1" hangingPunct="1">
              <a:lnSpc>
                <a:spcPct val="90000"/>
              </a:lnSpc>
              <a:buFontTx/>
              <a:buNone/>
            </a:pPr>
            <a:r>
              <a:rPr lang="en-GB" sz="2400" dirty="0" smtClean="0">
                <a:ea typeface="ＭＳ Ｐゴシック" pitchFamily="34" charset="-128"/>
                <a:cs typeface="Arial" pitchFamily="34" charset="0"/>
              </a:rPr>
              <a:t>“</a:t>
            </a:r>
            <a:r>
              <a:rPr lang="en-GB" sz="2400" dirty="0" smtClean="0">
                <a:ea typeface="ＭＳ Ｐゴシック" pitchFamily="34" charset="-128"/>
              </a:rPr>
              <a:t>… a loss of interest and enjoyment in ordinary things and experiences... low mood and a range of associated emotional, cognitive, physical and behavioural symptoms</a:t>
            </a:r>
            <a:r>
              <a:rPr lang="en-GB" sz="2400" dirty="0" smtClean="0">
                <a:ea typeface="ＭＳ Ｐゴシック" pitchFamily="34" charset="-128"/>
                <a:cs typeface="Arial" pitchFamily="34" charset="0"/>
              </a:rPr>
              <a:t>” </a:t>
            </a:r>
          </a:p>
          <a:p>
            <a:pPr marL="0" indent="0" eaLnBrk="1" hangingPunct="1">
              <a:lnSpc>
                <a:spcPct val="90000"/>
              </a:lnSpc>
              <a:buFontTx/>
              <a:buNone/>
            </a:pPr>
            <a:r>
              <a:rPr lang="en-GB" sz="2000" dirty="0" smtClean="0">
                <a:ea typeface="ＭＳ Ｐゴシック" pitchFamily="34" charset="-128"/>
                <a:cs typeface="Arial" pitchFamily="34" charset="0"/>
              </a:rPr>
              <a:t>	</a:t>
            </a:r>
          </a:p>
          <a:p>
            <a:pPr marL="0" indent="0" algn="r" eaLnBrk="1" hangingPunct="1">
              <a:lnSpc>
                <a:spcPct val="90000"/>
              </a:lnSpc>
              <a:buFontTx/>
              <a:buNone/>
            </a:pPr>
            <a:r>
              <a:rPr lang="en-GB" sz="2000" dirty="0" smtClean="0">
                <a:ea typeface="ＭＳ Ｐゴシック" pitchFamily="34" charset="-128"/>
                <a:cs typeface="Arial" pitchFamily="34" charset="0"/>
              </a:rPr>
              <a:t>National Clinical Practice Guideline No 23 (NICE 2004)</a:t>
            </a:r>
          </a:p>
          <a:p>
            <a:pPr marL="0" indent="0" eaLnBrk="1" hangingPunct="1">
              <a:lnSpc>
                <a:spcPct val="90000"/>
              </a:lnSpc>
              <a:buFontTx/>
              <a:buNone/>
            </a:pPr>
            <a:endParaRPr lang="en-GB" sz="2000" dirty="0" smtClean="0">
              <a:ea typeface="ＭＳ Ｐゴシック" pitchFamily="34" charset="-128"/>
              <a:cs typeface="Arial" pitchFamily="34" charset="0"/>
            </a:endParaRPr>
          </a:p>
          <a:p>
            <a:pPr marL="0" indent="0" eaLnBrk="1" hangingPunct="1">
              <a:lnSpc>
                <a:spcPct val="90000"/>
              </a:lnSpc>
              <a:buFontTx/>
              <a:buNone/>
            </a:pPr>
            <a:endParaRPr lang="en-GB" sz="2000" dirty="0" smtClean="0">
              <a:ea typeface="ＭＳ Ｐゴシック" pitchFamily="34" charset="-128"/>
              <a:cs typeface="Arial" pitchFamily="34" charset="0"/>
            </a:endParaRPr>
          </a:p>
          <a:p>
            <a:pPr marL="0" indent="0" eaLnBrk="1" hangingPunct="1">
              <a:lnSpc>
                <a:spcPct val="90000"/>
              </a:lnSpc>
              <a:buFontTx/>
              <a:buNone/>
            </a:pPr>
            <a:endParaRPr lang="en-GB" sz="2000" dirty="0" smtClean="0">
              <a:ea typeface="ＭＳ Ｐゴシック" pitchFamily="34" charset="-128"/>
              <a:cs typeface="Arial" pitchFamily="34" charset="0"/>
            </a:endParaRPr>
          </a:p>
        </p:txBody>
      </p:sp>
      <p:sp>
        <p:nvSpPr>
          <p:cNvPr id="24580" name="Text Box 7"/>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22</a:t>
            </a:r>
            <a:endParaRPr lang="en-GB" sz="1200"/>
          </a:p>
        </p:txBody>
      </p:sp>
    </p:spTree>
    <p:extLst>
      <p:ext uri="{BB962C8B-B14F-4D97-AF65-F5344CB8AC3E}">
        <p14:creationId xmlns:p14="http://schemas.microsoft.com/office/powerpoint/2010/main" val="3226926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fade">
                                      <p:cBhvr>
                                        <p:cTn id="7" dur="2000"/>
                                        <p:tgtEl>
                                          <p:spTgt spid="2457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539750" y="358775"/>
            <a:ext cx="82296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Symptoms of depression</a:t>
            </a:r>
            <a:r>
              <a:rPr lang="en-GB" sz="3000" b="1" smtClean="0">
                <a:solidFill>
                  <a:schemeClr val="tx1"/>
                </a:solidFill>
                <a:ea typeface="ＭＳ Ｐゴシック" pitchFamily="34" charset="-128"/>
              </a:rPr>
              <a:t> </a:t>
            </a:r>
            <a:endParaRPr lang="en-US" sz="3000" b="1" smtClean="0">
              <a:solidFill>
                <a:schemeClr val="bg1"/>
              </a:solidFill>
              <a:ea typeface="ＭＳ Ｐゴシック" pitchFamily="34" charset="-128"/>
            </a:endParaRPr>
          </a:p>
        </p:txBody>
      </p:sp>
      <p:sp>
        <p:nvSpPr>
          <p:cNvPr id="25603" name="Rectangle 3"/>
          <p:cNvSpPr>
            <a:spLocks noGrp="1" noChangeArrowheads="1"/>
          </p:cNvSpPr>
          <p:nvPr>
            <p:ph type="body" idx="1"/>
          </p:nvPr>
        </p:nvSpPr>
        <p:spPr bwMode="auto">
          <a:xfrm>
            <a:off x="898525" y="1905000"/>
            <a:ext cx="7342188" cy="3910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en-GB" sz="2800" b="1" smtClean="0">
                <a:ea typeface="ＭＳ Ｐゴシック" pitchFamily="34" charset="-128"/>
              </a:rPr>
              <a:t>Emotions</a:t>
            </a:r>
            <a:endParaRPr lang="en-GB" b="1" smtClean="0">
              <a:solidFill>
                <a:srgbClr val="598000"/>
              </a:solidFill>
              <a:ea typeface="ＭＳ Ｐゴシック" pitchFamily="34" charset="-128"/>
            </a:endParaRPr>
          </a:p>
          <a:p>
            <a:pPr marL="0" indent="0" eaLnBrk="1" hangingPunct="1">
              <a:lnSpc>
                <a:spcPct val="80000"/>
              </a:lnSpc>
              <a:spcAft>
                <a:spcPct val="20000"/>
              </a:spcAft>
              <a:buFontTx/>
              <a:buNone/>
            </a:pPr>
            <a:r>
              <a:rPr lang="en-GB" sz="2000" smtClean="0">
                <a:ea typeface="ＭＳ Ｐゴシック" pitchFamily="34" charset="-128"/>
              </a:rPr>
              <a:t>Sadness, anxiety, guilt, anger, mood swings, lack of emotional responsiveness, helplessness, hopelessness</a:t>
            </a:r>
          </a:p>
          <a:p>
            <a:pPr marL="0" indent="0" eaLnBrk="1" hangingPunct="1">
              <a:lnSpc>
                <a:spcPct val="80000"/>
              </a:lnSpc>
              <a:buFontTx/>
              <a:buNone/>
            </a:pPr>
            <a:endParaRPr lang="en-GB" sz="2400" smtClean="0">
              <a:ea typeface="ＭＳ Ｐゴシック" pitchFamily="34" charset="-128"/>
            </a:endParaRPr>
          </a:p>
          <a:p>
            <a:pPr marL="0" indent="0" eaLnBrk="1" hangingPunct="1">
              <a:lnSpc>
                <a:spcPct val="80000"/>
              </a:lnSpc>
              <a:buFontTx/>
              <a:buNone/>
            </a:pPr>
            <a:r>
              <a:rPr lang="en-GB" sz="2800" b="1" smtClean="0">
                <a:ea typeface="ＭＳ Ｐゴシック" pitchFamily="34" charset="-128"/>
              </a:rPr>
              <a:t>Thoughts</a:t>
            </a:r>
            <a:endParaRPr lang="en-GB" b="1" smtClean="0">
              <a:ea typeface="ＭＳ Ｐゴシック" pitchFamily="34" charset="-128"/>
            </a:endParaRPr>
          </a:p>
          <a:p>
            <a:pPr marL="0" indent="0" eaLnBrk="1" hangingPunct="1">
              <a:lnSpc>
                <a:spcPct val="80000"/>
              </a:lnSpc>
              <a:spcAft>
                <a:spcPct val="20000"/>
              </a:spcAft>
              <a:buFontTx/>
              <a:buNone/>
            </a:pPr>
            <a:r>
              <a:rPr lang="en-GB" sz="2000" smtClean="0">
                <a:ea typeface="ＭＳ Ｐゴシック" pitchFamily="34" charset="-128"/>
              </a:rPr>
              <a:t>Frequent self-criticism, self-blame, worrying, pessimism, impaired memory and concentration, difficulty making decisions, confusion, tendency to believe that others see you in a negative light, thoughts of death and suicide</a:t>
            </a:r>
          </a:p>
          <a:p>
            <a:pPr marL="0" indent="0" eaLnBrk="1" hangingPunct="1">
              <a:lnSpc>
                <a:spcPct val="80000"/>
              </a:lnSpc>
              <a:buFontTx/>
              <a:buNone/>
            </a:pPr>
            <a:endParaRPr lang="en-US" sz="2400" smtClean="0">
              <a:ea typeface="ＭＳ Ｐゴシック" pitchFamily="34" charset="-128"/>
            </a:endParaRPr>
          </a:p>
        </p:txBody>
      </p:sp>
      <p:sp>
        <p:nvSpPr>
          <p:cNvPr id="25604"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23</a:t>
            </a:r>
            <a:endParaRPr lang="en-GB" sz="1200"/>
          </a:p>
        </p:txBody>
      </p:sp>
    </p:spTree>
    <p:extLst>
      <p:ext uri="{BB962C8B-B14F-4D97-AF65-F5344CB8AC3E}">
        <p14:creationId xmlns:p14="http://schemas.microsoft.com/office/powerpoint/2010/main" val="2546702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539750" y="358775"/>
            <a:ext cx="8229600" cy="71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Symptoms of depression (contd)</a:t>
            </a:r>
            <a:endParaRPr lang="en-US" sz="3000" smtClean="0">
              <a:ea typeface="ＭＳ Ｐゴシック" pitchFamily="34" charset="-128"/>
            </a:endParaRPr>
          </a:p>
        </p:txBody>
      </p:sp>
      <p:sp>
        <p:nvSpPr>
          <p:cNvPr id="26627" name="Rectangle 3"/>
          <p:cNvSpPr>
            <a:spLocks noGrp="1" noChangeArrowheads="1"/>
          </p:cNvSpPr>
          <p:nvPr>
            <p:ph type="body" idx="1"/>
          </p:nvPr>
        </p:nvSpPr>
        <p:spPr bwMode="auto">
          <a:xfrm>
            <a:off x="914400" y="1881188"/>
            <a:ext cx="7342188" cy="3833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en-GB" sz="2800" b="1" smtClean="0">
                <a:ea typeface="ＭＳ Ｐゴシック" pitchFamily="34" charset="-128"/>
              </a:rPr>
              <a:t>Behaviour</a:t>
            </a:r>
            <a:endParaRPr lang="en-GB" sz="2800" b="1" smtClean="0">
              <a:solidFill>
                <a:srgbClr val="598000"/>
              </a:solidFill>
              <a:ea typeface="ＭＳ Ｐゴシック" pitchFamily="34" charset="-128"/>
            </a:endParaRPr>
          </a:p>
          <a:p>
            <a:pPr marL="0" indent="0" eaLnBrk="1" hangingPunct="1">
              <a:lnSpc>
                <a:spcPct val="80000"/>
              </a:lnSpc>
              <a:spcAft>
                <a:spcPct val="20000"/>
              </a:spcAft>
              <a:buFontTx/>
              <a:buNone/>
            </a:pPr>
            <a:r>
              <a:rPr lang="en-GB" sz="2000" smtClean="0">
                <a:ea typeface="ＭＳ Ｐゴシック" pitchFamily="34" charset="-128"/>
              </a:rPr>
              <a:t>Crying spells, withdrawal from others, neglect of responsibilities, loss of interest in personal appearance, loss of motivation</a:t>
            </a:r>
          </a:p>
          <a:p>
            <a:pPr marL="0" indent="0" eaLnBrk="1" hangingPunct="1">
              <a:lnSpc>
                <a:spcPct val="80000"/>
              </a:lnSpc>
              <a:buFontTx/>
              <a:buNone/>
            </a:pPr>
            <a:endParaRPr lang="en-GB" sz="2400" smtClean="0">
              <a:ea typeface="ＭＳ Ｐゴシック" pitchFamily="34" charset="-128"/>
            </a:endParaRPr>
          </a:p>
          <a:p>
            <a:pPr marL="0" indent="0" eaLnBrk="1" hangingPunct="1">
              <a:lnSpc>
                <a:spcPct val="80000"/>
              </a:lnSpc>
              <a:buFontTx/>
              <a:buNone/>
            </a:pPr>
            <a:r>
              <a:rPr lang="en-GB" sz="2800" b="1" smtClean="0">
                <a:ea typeface="ＭＳ Ｐゴシック" pitchFamily="34" charset="-128"/>
              </a:rPr>
              <a:t>Physical</a:t>
            </a:r>
            <a:endParaRPr lang="en-GB" sz="4000" b="1" smtClean="0">
              <a:ea typeface="ＭＳ Ｐゴシック" pitchFamily="34" charset="-128"/>
            </a:endParaRPr>
          </a:p>
          <a:p>
            <a:pPr marL="0" indent="0" eaLnBrk="1" hangingPunct="1">
              <a:lnSpc>
                <a:spcPct val="80000"/>
              </a:lnSpc>
              <a:spcAft>
                <a:spcPct val="20000"/>
              </a:spcAft>
              <a:buFontTx/>
              <a:buNone/>
            </a:pPr>
            <a:r>
              <a:rPr lang="en-GB" sz="2000" smtClean="0">
                <a:ea typeface="ＭＳ Ｐゴシック" pitchFamily="34" charset="-128"/>
              </a:rPr>
              <a:t>Chronic fatigue, lack of energy, sleeping too much or too little, overeating or loss of appetite, constipation, weight loss or gain, irregular menstrual cycle, loss of libido, unexplained aches</a:t>
            </a:r>
            <a:br>
              <a:rPr lang="en-GB" sz="2000" smtClean="0">
                <a:ea typeface="ＭＳ Ｐゴシック" pitchFamily="34" charset="-128"/>
              </a:rPr>
            </a:br>
            <a:r>
              <a:rPr lang="en-GB" sz="2000" smtClean="0">
                <a:ea typeface="ＭＳ Ｐゴシック" pitchFamily="34" charset="-128"/>
              </a:rPr>
              <a:t>and pains</a:t>
            </a:r>
            <a:endParaRPr lang="en-US" sz="2000" smtClean="0">
              <a:ea typeface="ＭＳ Ｐゴシック" pitchFamily="34" charset="-128"/>
            </a:endParaRPr>
          </a:p>
        </p:txBody>
      </p:sp>
      <p:sp>
        <p:nvSpPr>
          <p:cNvPr id="26628"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24</a:t>
            </a:r>
            <a:endParaRPr lang="en-GB" sz="1200"/>
          </a:p>
        </p:txBody>
      </p:sp>
    </p:spTree>
    <p:extLst>
      <p:ext uri="{BB962C8B-B14F-4D97-AF65-F5344CB8AC3E}">
        <p14:creationId xmlns:p14="http://schemas.microsoft.com/office/powerpoint/2010/main" val="2153126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539750" y="358775"/>
            <a:ext cx="8229600" cy="56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Risk factors for depression</a:t>
            </a:r>
            <a:endParaRPr lang="en-US" sz="3000" smtClean="0">
              <a:ea typeface="ＭＳ Ｐゴシック" pitchFamily="34" charset="-128"/>
            </a:endParaRPr>
          </a:p>
        </p:txBody>
      </p:sp>
      <p:sp>
        <p:nvSpPr>
          <p:cNvPr id="27651" name="Rectangle 3"/>
          <p:cNvSpPr>
            <a:spLocks noGrp="1" noChangeArrowheads="1"/>
          </p:cNvSpPr>
          <p:nvPr>
            <p:ph type="body" idx="1"/>
          </p:nvPr>
        </p:nvSpPr>
        <p:spPr bwMode="auto">
          <a:xfrm>
            <a:off x="900113" y="2109788"/>
            <a:ext cx="7342187" cy="3757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Distressing and uncontrollable event</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Exposure to stressful life events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Persistent (ongoing) stress and anxiety</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Loss of a job and difficulty finding a new one</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Pregnancy and having a baby</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Some medical conditions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Stress of having another mental health problem</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Illness which is life-threatening, chronic or associated with pain</a:t>
            </a:r>
            <a:endParaRPr lang="en-US" sz="2000" smtClean="0">
              <a:ea typeface="ＭＳ Ｐゴシック" pitchFamily="34" charset="-128"/>
            </a:endParaRPr>
          </a:p>
        </p:txBody>
      </p:sp>
      <p:sp>
        <p:nvSpPr>
          <p:cNvPr id="27652"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25</a:t>
            </a:r>
            <a:endParaRPr lang="en-GB" sz="1200"/>
          </a:p>
        </p:txBody>
      </p:sp>
    </p:spTree>
    <p:extLst>
      <p:ext uri="{BB962C8B-B14F-4D97-AF65-F5344CB8AC3E}">
        <p14:creationId xmlns:p14="http://schemas.microsoft.com/office/powerpoint/2010/main" val="4178347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Effect transition="in" filter="fade">
                                      <p:cBhvr>
                                        <p:cTn id="7" dur="2000"/>
                                        <p:tgtEl>
                                          <p:spTgt spid="2765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fade">
                                      <p:cBhvr>
                                        <p:cTn id="32" dur="2000"/>
                                        <p:tgtEl>
                                          <p:spTgt spid="2765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Effect transition="in" filter="fade">
                                      <p:cBhvr>
                                        <p:cTn id="37" dur="2000"/>
                                        <p:tgtEl>
                                          <p:spTgt spid="2765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51">
                                            <p:txEl>
                                              <p:pRg st="6" end="6"/>
                                            </p:txEl>
                                          </p:spTgt>
                                        </p:tgtEl>
                                        <p:attrNameLst>
                                          <p:attrName>style.visibility</p:attrName>
                                        </p:attrNameLst>
                                      </p:cBhvr>
                                      <p:to>
                                        <p:strVal val="visible"/>
                                      </p:to>
                                    </p:set>
                                    <p:animEffect transition="in" filter="fade">
                                      <p:cBhvr>
                                        <p:cTn id="42" dur="2000"/>
                                        <p:tgtEl>
                                          <p:spTgt spid="2765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651">
                                            <p:txEl>
                                              <p:pRg st="7" end="7"/>
                                            </p:txEl>
                                          </p:spTgt>
                                        </p:tgtEl>
                                        <p:attrNameLst>
                                          <p:attrName>style.visibility</p:attrName>
                                        </p:attrNameLst>
                                      </p:cBhvr>
                                      <p:to>
                                        <p:strVal val="visible"/>
                                      </p:to>
                                    </p:set>
                                    <p:animEffect transition="in" filter="fade">
                                      <p:cBhvr>
                                        <p:cTn id="47" dur="2000"/>
                                        <p:tgtEl>
                                          <p:spTgt spid="276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9750" y="358775"/>
            <a:ext cx="8229600" cy="784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Definition of mental health</a:t>
            </a:r>
            <a:endParaRPr lang="en-US" sz="3000" smtClean="0">
              <a:ea typeface="ＭＳ Ｐゴシック" pitchFamily="34" charset="-128"/>
            </a:endParaRPr>
          </a:p>
        </p:txBody>
      </p:sp>
      <p:sp>
        <p:nvSpPr>
          <p:cNvPr id="9219" name="Rectangle 3"/>
          <p:cNvSpPr>
            <a:spLocks noGrp="1" noChangeArrowheads="1"/>
          </p:cNvSpPr>
          <p:nvPr>
            <p:ph type="body" idx="1"/>
          </p:nvPr>
        </p:nvSpPr>
        <p:spPr bwMode="auto">
          <a:xfrm>
            <a:off x="898525" y="1963738"/>
            <a:ext cx="7483475" cy="4589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GB" sz="2200" smtClean="0">
                <a:ea typeface="ＭＳ Ｐゴシック" pitchFamily="34" charset="-128"/>
              </a:rPr>
              <a:t>The World Health Organization defines health as:</a:t>
            </a:r>
          </a:p>
          <a:p>
            <a:pPr marL="0" indent="0" eaLnBrk="1" hangingPunct="1">
              <a:lnSpc>
                <a:spcPct val="90000"/>
              </a:lnSpc>
              <a:buFontTx/>
              <a:buNone/>
            </a:pPr>
            <a:endParaRPr lang="en-GB" sz="2200" i="1" smtClean="0">
              <a:ea typeface="ＭＳ Ｐゴシック" pitchFamily="34" charset="-128"/>
            </a:endParaRPr>
          </a:p>
          <a:p>
            <a:pPr marL="0" indent="0" eaLnBrk="1" hangingPunct="1">
              <a:lnSpc>
                <a:spcPct val="90000"/>
              </a:lnSpc>
              <a:buFontTx/>
              <a:buNone/>
            </a:pPr>
            <a:r>
              <a:rPr lang="en-GB" sz="2200" smtClean="0">
                <a:ea typeface="ＭＳ Ｐゴシック" pitchFamily="34" charset="-128"/>
              </a:rPr>
              <a:t>‘ …</a:t>
            </a:r>
            <a:r>
              <a:rPr lang="en-GB" sz="2200" i="1" smtClean="0">
                <a:ea typeface="ＭＳ Ｐゴシック" pitchFamily="34" charset="-128"/>
              </a:rPr>
              <a:t>a state of (complete) physical, mental and social well-being and not merely the absence of disease or infirmity.</a:t>
            </a:r>
            <a:r>
              <a:rPr lang="en-GB" sz="2200" smtClean="0">
                <a:ea typeface="ＭＳ Ｐゴシック" pitchFamily="34" charset="-128"/>
              </a:rPr>
              <a:t>’</a:t>
            </a:r>
            <a:endParaRPr lang="en-GB" sz="2200" i="1" smtClean="0">
              <a:ea typeface="ＭＳ Ｐゴシック" pitchFamily="34" charset="-128"/>
            </a:endParaRPr>
          </a:p>
          <a:p>
            <a:pPr marL="0" indent="0" eaLnBrk="1" hangingPunct="1">
              <a:lnSpc>
                <a:spcPct val="90000"/>
              </a:lnSpc>
              <a:buFontTx/>
              <a:buNone/>
            </a:pPr>
            <a:endParaRPr lang="en-GB" sz="2200" smtClean="0">
              <a:ea typeface="ＭＳ Ｐゴシック" pitchFamily="34" charset="-128"/>
            </a:endParaRPr>
          </a:p>
          <a:p>
            <a:pPr marL="0" indent="0" eaLnBrk="1" hangingPunct="1">
              <a:lnSpc>
                <a:spcPct val="90000"/>
              </a:lnSpc>
              <a:buFontTx/>
              <a:buNone/>
            </a:pPr>
            <a:r>
              <a:rPr lang="en-GB" sz="2200" smtClean="0">
                <a:ea typeface="ＭＳ Ｐゴシック" pitchFamily="34" charset="-128"/>
              </a:rPr>
              <a:t>Mental health is: ‘…</a:t>
            </a:r>
            <a:r>
              <a:rPr lang="en-GB" sz="2200" i="1" smtClean="0">
                <a:ea typeface="ＭＳ Ｐゴシック" pitchFamily="34" charset="-128"/>
              </a:rPr>
              <a:t>the emotional and spiritual resilience which allows us to enjoy life and survive pain, disappointment and sadness.  It is a positive sense of well-being and an underlying belief in our own, and others’, dignity and worth.</a:t>
            </a:r>
            <a:r>
              <a:rPr lang="en-GB" sz="2200" smtClean="0">
                <a:ea typeface="ＭＳ Ｐゴシック" pitchFamily="34" charset="-128"/>
              </a:rPr>
              <a:t>’</a:t>
            </a:r>
          </a:p>
          <a:p>
            <a:pPr marL="0" indent="0" eaLnBrk="1" hangingPunct="1">
              <a:lnSpc>
                <a:spcPct val="90000"/>
              </a:lnSpc>
              <a:buFontTx/>
              <a:buNone/>
            </a:pPr>
            <a:r>
              <a:rPr lang="en-GB" sz="2200" i="1" smtClean="0">
                <a:ea typeface="ＭＳ Ｐゴシック" pitchFamily="34" charset="-128"/>
              </a:rPr>
              <a:t> </a:t>
            </a:r>
          </a:p>
          <a:p>
            <a:pPr marL="0" indent="0" eaLnBrk="1" hangingPunct="1">
              <a:lnSpc>
                <a:spcPct val="90000"/>
              </a:lnSpc>
              <a:buFontTx/>
              <a:buNone/>
            </a:pPr>
            <a:r>
              <a:rPr lang="en-GB" sz="1800" i="1" smtClean="0">
                <a:ea typeface="ＭＳ Ｐゴシック" pitchFamily="34" charset="-128"/>
              </a:rPr>
              <a:t>(Health Education Authority 1997)</a:t>
            </a:r>
          </a:p>
          <a:p>
            <a:pPr marL="0" indent="0" eaLnBrk="1" hangingPunct="1">
              <a:lnSpc>
                <a:spcPct val="90000"/>
              </a:lnSpc>
              <a:buFontTx/>
              <a:buNone/>
            </a:pPr>
            <a:endParaRPr lang="en-GB" sz="2000" smtClean="0">
              <a:ea typeface="ＭＳ Ｐゴシック" pitchFamily="34" charset="-128"/>
            </a:endParaRPr>
          </a:p>
        </p:txBody>
      </p:sp>
      <p:sp>
        <p:nvSpPr>
          <p:cNvPr id="9220" name="Text Box 8"/>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7</a:t>
            </a:r>
            <a:endParaRPr lang="en-GB" sz="1200"/>
          </a:p>
        </p:txBody>
      </p:sp>
    </p:spTree>
    <p:extLst>
      <p:ext uri="{BB962C8B-B14F-4D97-AF65-F5344CB8AC3E}">
        <p14:creationId xmlns:p14="http://schemas.microsoft.com/office/powerpoint/2010/main" val="1093564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bwMode="auto">
          <a:xfrm>
            <a:off x="900113" y="2490788"/>
            <a:ext cx="7342187" cy="3605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ct val="20000"/>
              </a:spcAft>
              <a:buClr>
                <a:schemeClr val="tx1"/>
              </a:buClr>
              <a:buSzPct val="130000"/>
              <a:buFont typeface="Times" pitchFamily="-110" charset="0"/>
              <a:buChar char="•"/>
            </a:pPr>
            <a:r>
              <a:rPr lang="en-GB" sz="2000" dirty="0" smtClean="0">
                <a:ea typeface="ＭＳ Ｐゴシック" pitchFamily="34" charset="-128"/>
              </a:rPr>
              <a:t>Hormonal changes in women at different times and stages of life</a:t>
            </a:r>
          </a:p>
          <a:p>
            <a:pPr eaLnBrk="1" hangingPunct="1">
              <a:lnSpc>
                <a:spcPct val="90000"/>
              </a:lnSpc>
              <a:spcAft>
                <a:spcPct val="20000"/>
              </a:spcAft>
              <a:buClr>
                <a:schemeClr val="tx1"/>
              </a:buClr>
              <a:buSzPct val="130000"/>
              <a:buFont typeface="Times" pitchFamily="-110" charset="0"/>
              <a:buChar char="•"/>
            </a:pPr>
            <a:r>
              <a:rPr lang="en-GB" sz="2000" dirty="0" smtClean="0">
                <a:ea typeface="ＭＳ Ｐゴシック" pitchFamily="34" charset="-128"/>
              </a:rPr>
              <a:t>Lack of exposure to bright light in winter</a:t>
            </a:r>
          </a:p>
          <a:p>
            <a:pPr eaLnBrk="1" hangingPunct="1">
              <a:lnSpc>
                <a:spcPct val="90000"/>
              </a:lnSpc>
              <a:spcAft>
                <a:spcPct val="20000"/>
              </a:spcAft>
              <a:buClr>
                <a:schemeClr val="tx1"/>
              </a:buClr>
              <a:buSzPct val="130000"/>
              <a:buFont typeface="Times" pitchFamily="-110" charset="0"/>
              <a:buChar char="•"/>
            </a:pPr>
            <a:r>
              <a:rPr lang="en-GB" sz="2000" dirty="0" smtClean="0">
                <a:ea typeface="ＭＳ Ｐゴシック" pitchFamily="34" charset="-128"/>
              </a:rPr>
              <a:t>Family history of depression</a:t>
            </a:r>
          </a:p>
          <a:p>
            <a:pPr eaLnBrk="1" hangingPunct="1">
              <a:lnSpc>
                <a:spcPct val="90000"/>
              </a:lnSpc>
              <a:spcAft>
                <a:spcPct val="20000"/>
              </a:spcAft>
              <a:buClr>
                <a:schemeClr val="tx1"/>
              </a:buClr>
              <a:buSzPct val="130000"/>
              <a:buFont typeface="Times" pitchFamily="-110" charset="0"/>
              <a:buChar char="•"/>
            </a:pPr>
            <a:r>
              <a:rPr lang="en-GB" sz="2000" dirty="0" smtClean="0">
                <a:ea typeface="ＭＳ Ｐゴシック" pitchFamily="34" charset="-128"/>
              </a:rPr>
              <a:t>Having a previous episode of depression</a:t>
            </a:r>
          </a:p>
          <a:p>
            <a:pPr eaLnBrk="1" hangingPunct="1">
              <a:lnSpc>
                <a:spcPct val="90000"/>
              </a:lnSpc>
              <a:spcAft>
                <a:spcPct val="20000"/>
              </a:spcAft>
              <a:buClr>
                <a:schemeClr val="tx1"/>
              </a:buClr>
              <a:buSzPct val="130000"/>
              <a:buFont typeface="Times" pitchFamily="-110" charset="0"/>
              <a:buChar char="•"/>
            </a:pPr>
            <a:r>
              <a:rPr lang="en-GB" sz="2000" dirty="0" smtClean="0">
                <a:ea typeface="ＭＳ Ｐゴシック" pitchFamily="34" charset="-128"/>
              </a:rPr>
              <a:t>A difficult childhood, including an early and unsupported bereavement</a:t>
            </a:r>
          </a:p>
        </p:txBody>
      </p:sp>
      <p:sp>
        <p:nvSpPr>
          <p:cNvPr id="28675" name="Rectangle 5"/>
          <p:cNvSpPr>
            <a:spLocks noGrp="1" noChangeArrowheads="1"/>
          </p:cNvSpPr>
          <p:nvPr>
            <p:ph type="title"/>
          </p:nvPr>
        </p:nvSpPr>
        <p:spPr bwMode="auto">
          <a:xfrm>
            <a:off x="539750" y="358775"/>
            <a:ext cx="8229600" cy="56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Risk factors for depression (contd)</a:t>
            </a:r>
            <a:endParaRPr lang="en-US" sz="3000" smtClean="0">
              <a:ea typeface="ＭＳ Ｐゴシック" pitchFamily="34" charset="-128"/>
            </a:endParaRPr>
          </a:p>
        </p:txBody>
      </p:sp>
      <p:sp>
        <p:nvSpPr>
          <p:cNvPr id="28676" name="Text Box 6"/>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26</a:t>
            </a:r>
            <a:endParaRPr lang="en-GB" sz="1200"/>
          </a:p>
        </p:txBody>
      </p:sp>
    </p:spTree>
    <p:extLst>
      <p:ext uri="{BB962C8B-B14F-4D97-AF65-F5344CB8AC3E}">
        <p14:creationId xmlns:p14="http://schemas.microsoft.com/office/powerpoint/2010/main" val="195983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bg/>
                                          </p:spTgt>
                                        </p:tgtEl>
                                        <p:attrNameLst>
                                          <p:attrName>style.visibility</p:attrName>
                                        </p:attrNameLst>
                                      </p:cBhvr>
                                      <p:to>
                                        <p:strVal val="visible"/>
                                      </p:to>
                                    </p:set>
                                    <p:animEffect transition="in" filter="fade">
                                      <p:cBhvr>
                                        <p:cTn id="7" dur="2000"/>
                                        <p:tgtEl>
                                          <p:spTgt spid="2867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fade">
                                      <p:cBhvr>
                                        <p:cTn id="12" dur="2000"/>
                                        <p:tgtEl>
                                          <p:spTgt spid="286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4">
                                            <p:txEl>
                                              <p:pRg st="1" end="1"/>
                                            </p:txEl>
                                          </p:spTgt>
                                        </p:tgtEl>
                                        <p:attrNameLst>
                                          <p:attrName>style.visibility</p:attrName>
                                        </p:attrNameLst>
                                      </p:cBhvr>
                                      <p:to>
                                        <p:strVal val="visible"/>
                                      </p:to>
                                    </p:set>
                                    <p:animEffect transition="in" filter="fade">
                                      <p:cBhvr>
                                        <p:cTn id="17" dur="2000"/>
                                        <p:tgtEl>
                                          <p:spTgt spid="2867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4">
                                            <p:txEl>
                                              <p:pRg st="2" end="2"/>
                                            </p:txEl>
                                          </p:spTgt>
                                        </p:tgtEl>
                                        <p:attrNameLst>
                                          <p:attrName>style.visibility</p:attrName>
                                        </p:attrNameLst>
                                      </p:cBhvr>
                                      <p:to>
                                        <p:strVal val="visible"/>
                                      </p:to>
                                    </p:set>
                                    <p:animEffect transition="in" filter="fade">
                                      <p:cBhvr>
                                        <p:cTn id="22" dur="2000"/>
                                        <p:tgtEl>
                                          <p:spTgt spid="2867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4">
                                            <p:txEl>
                                              <p:pRg st="3" end="3"/>
                                            </p:txEl>
                                          </p:spTgt>
                                        </p:tgtEl>
                                        <p:attrNameLst>
                                          <p:attrName>style.visibility</p:attrName>
                                        </p:attrNameLst>
                                      </p:cBhvr>
                                      <p:to>
                                        <p:strVal val="visible"/>
                                      </p:to>
                                    </p:set>
                                    <p:animEffect transition="in" filter="fade">
                                      <p:cBhvr>
                                        <p:cTn id="27" dur="2000"/>
                                        <p:tgtEl>
                                          <p:spTgt spid="2867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4">
                                            <p:txEl>
                                              <p:pRg st="4" end="4"/>
                                            </p:txEl>
                                          </p:spTgt>
                                        </p:tgtEl>
                                        <p:attrNameLst>
                                          <p:attrName>style.visibility</p:attrName>
                                        </p:attrNameLst>
                                      </p:cBhvr>
                                      <p:to>
                                        <p:strVal val="visible"/>
                                      </p:to>
                                    </p:set>
                                    <p:animEffect transition="in" filter="fade">
                                      <p:cBhvr>
                                        <p:cTn id="32" dur="2000"/>
                                        <p:tgtEl>
                                          <p:spTgt spid="286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539750" y="3587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sz="3000" smtClean="0">
                <a:solidFill>
                  <a:schemeClr val="tx1"/>
                </a:solidFill>
                <a:ea typeface="ＭＳ Ｐゴシック" pitchFamily="34" charset="-128"/>
              </a:rPr>
              <a:t>Possible signs and symptoms of</a:t>
            </a:r>
            <a:br>
              <a:rPr lang="en-GB" sz="3000" smtClean="0">
                <a:solidFill>
                  <a:schemeClr val="tx1"/>
                </a:solidFill>
                <a:ea typeface="ＭＳ Ｐゴシック" pitchFamily="34" charset="-128"/>
              </a:rPr>
            </a:br>
            <a:r>
              <a:rPr lang="en-GB" sz="3000" smtClean="0">
                <a:solidFill>
                  <a:schemeClr val="tx1"/>
                </a:solidFill>
                <a:ea typeface="ＭＳ Ｐゴシック" pitchFamily="34" charset="-128"/>
              </a:rPr>
              <a:t>depression in the workplace</a:t>
            </a:r>
            <a:endParaRPr lang="en-US" sz="3000" smtClean="0">
              <a:ea typeface="ＭＳ Ｐゴシック" pitchFamily="34" charset="-128"/>
            </a:endParaRPr>
          </a:p>
        </p:txBody>
      </p:sp>
      <p:sp>
        <p:nvSpPr>
          <p:cNvPr id="29699" name="Rectangle 3"/>
          <p:cNvSpPr>
            <a:spLocks noGrp="1" noChangeArrowheads="1"/>
          </p:cNvSpPr>
          <p:nvPr>
            <p:ph type="body" idx="1"/>
          </p:nvPr>
        </p:nvSpPr>
        <p:spPr bwMode="auto">
          <a:xfrm>
            <a:off x="900113" y="2262188"/>
            <a:ext cx="7342187" cy="345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Decreased productivity</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Morale problems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Lack of co-operation</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Safety problems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Absenteeism</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Frequent complaints of being tired all the time</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Complaints of unexplained aches and pains</a:t>
            </a:r>
          </a:p>
          <a:p>
            <a:pPr eaLnBrk="1" hangingPunct="1">
              <a:lnSpc>
                <a:spcPct val="90000"/>
              </a:lnSpc>
              <a:spcAft>
                <a:spcPct val="20000"/>
              </a:spcAft>
              <a:buClr>
                <a:schemeClr val="tx1"/>
              </a:buClr>
              <a:buSzPct val="130000"/>
              <a:buFont typeface="Times" pitchFamily="-110" charset="0"/>
              <a:buChar char="•"/>
            </a:pPr>
            <a:r>
              <a:rPr lang="en-GB" sz="2000" smtClean="0">
                <a:ea typeface="ＭＳ Ｐゴシック" pitchFamily="34" charset="-128"/>
              </a:rPr>
              <a:t>Alcohol and/or other drug misuse</a:t>
            </a:r>
            <a:endParaRPr lang="en-US" sz="2000" smtClean="0">
              <a:ea typeface="ＭＳ Ｐゴシック" pitchFamily="34" charset="-128"/>
            </a:endParaRPr>
          </a:p>
        </p:txBody>
      </p:sp>
      <p:sp>
        <p:nvSpPr>
          <p:cNvPr id="29700" name="Text Box 4"/>
          <p:cNvSpPr txBox="1">
            <a:spLocks noChangeArrowheads="1"/>
          </p:cNvSpPr>
          <p:nvPr/>
        </p:nvSpPr>
        <p:spPr bwMode="auto">
          <a:xfrm>
            <a:off x="8534400" y="6430963"/>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200"/>
              <a:t>27</a:t>
            </a:r>
            <a:endParaRPr lang="en-GB" sz="1200"/>
          </a:p>
        </p:txBody>
      </p:sp>
    </p:spTree>
    <p:extLst>
      <p:ext uri="{BB962C8B-B14F-4D97-AF65-F5344CB8AC3E}">
        <p14:creationId xmlns:p14="http://schemas.microsoft.com/office/powerpoint/2010/main" val="3450718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Domestic Violence </a:t>
            </a:r>
          </a:p>
        </p:txBody>
      </p:sp>
      <p:sp>
        <p:nvSpPr>
          <p:cNvPr id="2051" name="Rectangle 3"/>
          <p:cNvSpPr>
            <a:spLocks noGrp="1" noChangeArrowheads="1"/>
          </p:cNvSpPr>
          <p:nvPr>
            <p:ph type="subTitle" idx="1"/>
          </p:nvPr>
        </p:nvSpPr>
        <p:spPr/>
        <p:txBody>
          <a:bodyPr/>
          <a:lstStyle/>
          <a:p>
            <a:pPr eaLnBrk="1" hangingPunct="1">
              <a:defRPr/>
            </a:pPr>
            <a:endParaRPr lang="en-US" dirty="0" smtClean="0"/>
          </a:p>
        </p:txBody>
      </p:sp>
      <p:pic>
        <p:nvPicPr>
          <p:cNvPr id="2052" name="01 Stand.wma">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6868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5101"/>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0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24" showWhenStopped="0">
                <p:cTn id="7" repeatCount="indefinite" fill="hold" display="0">
                  <p:stCondLst>
                    <p:cond delay="indefinite"/>
                  </p:stCondLst>
                  <p:endCondLst>
                    <p:cond evt="onPrev" delay="0">
                      <p:tgtEl>
                        <p:sldTgt/>
                      </p:tgtEl>
                    </p:cond>
                    <p:cond evt="onStopAudio" delay="0">
                      <p:tgtEl>
                        <p:sldTgt/>
                      </p:tgtEl>
                    </p:cond>
                  </p:endCondLst>
                </p:cTn>
                <p:tgtEl>
                  <p:spTgt spid="205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92100"/>
            <a:ext cx="8229600" cy="1003300"/>
          </a:xfrm>
        </p:spPr>
        <p:txBody>
          <a:bodyPr>
            <a:normAutofit fontScale="90000"/>
          </a:bodyPr>
          <a:lstStyle/>
          <a:p>
            <a:pPr algn="ctr" eaLnBrk="1" hangingPunct="1">
              <a:defRPr/>
            </a:pPr>
            <a:r>
              <a:rPr lang="en-US" sz="4000" b="1" dirty="0" smtClean="0"/>
              <a:t>This is  Carolyn Thomas before her face was destroyed in a shooting</a:t>
            </a:r>
            <a:r>
              <a:rPr lang="en-US" sz="1800" b="1" dirty="0" smtClean="0"/>
              <a:t>.</a:t>
            </a:r>
          </a:p>
        </p:txBody>
      </p:sp>
      <p:sp>
        <p:nvSpPr>
          <p:cNvPr id="25603" name="Rectangle 3"/>
          <p:cNvSpPr>
            <a:spLocks noGrp="1" noChangeArrowheads="1"/>
          </p:cNvSpPr>
          <p:nvPr>
            <p:ph type="body" idx="1"/>
          </p:nvPr>
        </p:nvSpPr>
        <p:spPr>
          <a:xfrm>
            <a:off x="3810000" y="3352800"/>
            <a:ext cx="914400" cy="1752600"/>
          </a:xfrm>
        </p:spPr>
        <p:txBody>
          <a:bodyPr/>
          <a:lstStyle/>
          <a:p>
            <a:pPr eaLnBrk="1" hangingPunct="1">
              <a:defRPr/>
            </a:pPr>
            <a:endParaRPr lang="en-GB" smtClean="0"/>
          </a:p>
        </p:txBody>
      </p:sp>
      <p:pic>
        <p:nvPicPr>
          <p:cNvPr id="5124" name="Picture 4" descr="Carolyn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200800"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874420"/>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92100"/>
            <a:ext cx="8229600" cy="1003300"/>
          </a:xfrm>
        </p:spPr>
        <p:txBody>
          <a:bodyPr>
            <a:normAutofit fontScale="90000"/>
          </a:bodyPr>
          <a:lstStyle/>
          <a:p>
            <a:pPr algn="ctr" eaLnBrk="1" hangingPunct="1">
              <a:defRPr/>
            </a:pPr>
            <a:r>
              <a:rPr lang="en-US" sz="1800" b="1" smtClean="0"/>
              <a:t>Terrence Kelly leaves court April 15, 2005, in Waco. He was convicted of shooting Carolyn Thomas in the face and killing her mother in 2003.  He is serving a life sentence.</a:t>
            </a:r>
            <a:br>
              <a:rPr lang="en-US" sz="1800" b="1" smtClean="0"/>
            </a:br>
            <a:endParaRPr lang="en-US" sz="1800" b="1" smtClean="0"/>
          </a:p>
        </p:txBody>
      </p:sp>
      <p:sp>
        <p:nvSpPr>
          <p:cNvPr id="23555" name="Rectangle 3"/>
          <p:cNvSpPr>
            <a:spLocks noGrp="1" noChangeArrowheads="1"/>
          </p:cNvSpPr>
          <p:nvPr>
            <p:ph type="body" idx="1"/>
          </p:nvPr>
        </p:nvSpPr>
        <p:spPr>
          <a:xfrm>
            <a:off x="3810000" y="2667000"/>
            <a:ext cx="1295400" cy="762000"/>
          </a:xfrm>
        </p:spPr>
        <p:txBody>
          <a:bodyPr/>
          <a:lstStyle/>
          <a:p>
            <a:pPr eaLnBrk="1" hangingPunct="1">
              <a:defRPr/>
            </a:pPr>
            <a:endParaRPr lang="en-GB" smtClean="0"/>
          </a:p>
        </p:txBody>
      </p:sp>
      <p:pic>
        <p:nvPicPr>
          <p:cNvPr id="12292" name="Picture 4" descr="Carolyn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19200"/>
            <a:ext cx="3581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764544"/>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8229600" cy="1003300"/>
          </a:xfrm>
        </p:spPr>
        <p:txBody>
          <a:bodyPr/>
          <a:lstStyle/>
          <a:p>
            <a:pPr algn="ctr" eaLnBrk="1" hangingPunct="1">
              <a:defRPr/>
            </a:pPr>
            <a:r>
              <a:rPr lang="en-US" sz="1800" b="1" smtClean="0"/>
              <a:t>This photo shows Janice Reeves, Carolyn Thomas' mother, who was shot dead by her daughter's boyfriend in 2003. </a:t>
            </a:r>
            <a:br>
              <a:rPr lang="en-US" sz="1800" b="1" smtClean="0"/>
            </a:br>
            <a:endParaRPr lang="en-US" sz="1800" b="1" smtClean="0"/>
          </a:p>
        </p:txBody>
      </p:sp>
      <p:sp>
        <p:nvSpPr>
          <p:cNvPr id="21507" name="Rectangle 3"/>
          <p:cNvSpPr>
            <a:spLocks noGrp="1" noChangeArrowheads="1"/>
          </p:cNvSpPr>
          <p:nvPr>
            <p:ph type="body" idx="1"/>
          </p:nvPr>
        </p:nvSpPr>
        <p:spPr>
          <a:xfrm>
            <a:off x="3733800" y="2667000"/>
            <a:ext cx="381000" cy="533400"/>
          </a:xfrm>
        </p:spPr>
        <p:txBody>
          <a:bodyPr/>
          <a:lstStyle/>
          <a:p>
            <a:pPr eaLnBrk="1" hangingPunct="1">
              <a:lnSpc>
                <a:spcPct val="90000"/>
              </a:lnSpc>
              <a:defRPr/>
            </a:pPr>
            <a:endParaRPr lang="en-GB" smtClean="0"/>
          </a:p>
        </p:txBody>
      </p:sp>
      <p:pic>
        <p:nvPicPr>
          <p:cNvPr id="10244" name="Picture 4" descr="Carolyn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388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arolyn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910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326815"/>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defRPr/>
            </a:pPr>
            <a:r>
              <a:rPr lang="en-US" sz="1800" b="1" smtClean="0"/>
              <a:t>Carolyn Thomas, a 34-year-old former track star was shot in the face by an abusive ex-boyfriend who also killed her mother.  She wears a mask-like bandage to protect her from infection and the stares of those who are unknowing of her experiences.</a:t>
            </a:r>
            <a:br>
              <a:rPr lang="en-US" sz="1800" b="1" smtClean="0"/>
            </a:br>
            <a:endParaRPr lang="en-US" sz="1800" b="1" smtClean="0"/>
          </a:p>
        </p:txBody>
      </p:sp>
      <p:sp>
        <p:nvSpPr>
          <p:cNvPr id="3075" name="Rectangle 3"/>
          <p:cNvSpPr>
            <a:spLocks noGrp="1" noChangeArrowheads="1"/>
          </p:cNvSpPr>
          <p:nvPr>
            <p:ph type="body" idx="1"/>
          </p:nvPr>
        </p:nvSpPr>
        <p:spPr>
          <a:xfrm>
            <a:off x="2057400" y="2362200"/>
            <a:ext cx="4953000" cy="4038600"/>
          </a:xfrm>
        </p:spPr>
        <p:txBody>
          <a:bodyPr/>
          <a:lstStyle/>
          <a:p>
            <a:pPr eaLnBrk="1" hangingPunct="1">
              <a:buFontTx/>
              <a:buNone/>
              <a:defRPr/>
            </a:pPr>
            <a:endParaRPr lang="en-GB" smtClean="0"/>
          </a:p>
        </p:txBody>
      </p:sp>
      <p:pic>
        <p:nvPicPr>
          <p:cNvPr id="4100" name="Picture 4" descr="Caroly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31988"/>
            <a:ext cx="59436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52958"/>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Carolyn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08720"/>
            <a:ext cx="6552728" cy="533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Grp="1" noChangeArrowheads="1"/>
          </p:cNvSpPr>
          <p:nvPr>
            <p:ph type="title"/>
          </p:nvPr>
        </p:nvSpPr>
        <p:spPr>
          <a:xfrm>
            <a:off x="1676400" y="0"/>
            <a:ext cx="5638800" cy="990600"/>
          </a:xfrm>
        </p:spPr>
        <p:txBody>
          <a:bodyPr/>
          <a:lstStyle/>
          <a:p>
            <a:pPr algn="ctr" eaLnBrk="1" hangingPunct="1">
              <a:defRPr/>
            </a:pPr>
            <a:r>
              <a:rPr lang="en-US" b="1" smtClean="0"/>
              <a:t>Life Begins Anew!</a:t>
            </a:r>
          </a:p>
        </p:txBody>
      </p:sp>
    </p:spTree>
    <p:extLst>
      <p:ext uri="{BB962C8B-B14F-4D97-AF65-F5344CB8AC3E}">
        <p14:creationId xmlns:p14="http://schemas.microsoft.com/office/powerpoint/2010/main" val="3641710129"/>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NATURE VS NURTURE</a:t>
            </a:r>
            <a:endParaRPr lang="en-GB" dirty="0"/>
          </a:p>
        </p:txBody>
      </p:sp>
    </p:spTree>
    <p:extLst>
      <p:ext uri="{BB962C8B-B14F-4D97-AF65-F5344CB8AC3E}">
        <p14:creationId xmlns:p14="http://schemas.microsoft.com/office/powerpoint/2010/main" val="2468139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5431691"/>
            <a:ext cx="9144000" cy="1426307"/>
          </a:xfrm>
          <a:prstGeom prst="rect">
            <a:avLst/>
          </a:prstGeom>
          <a:solidFill>
            <a:schemeClr val="bg1">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Rectangle 3"/>
          <p:cNvSpPr/>
          <p:nvPr/>
        </p:nvSpPr>
        <p:spPr>
          <a:xfrm>
            <a:off x="879210" y="5640024"/>
            <a:ext cx="7326923" cy="1077218"/>
          </a:xfrm>
          <a:prstGeom prst="rect">
            <a:avLst/>
          </a:prstGeom>
        </p:spPr>
        <p:txBody>
          <a:bodyPr wrap="square">
            <a:spAutoFit/>
          </a:bodyPr>
          <a:lstStyle/>
          <a:p>
            <a:pPr algn="ctr" defTabSz="457200" fontAlgn="ctr"/>
            <a:r>
              <a:rPr lang="en-US" sz="3200" b="1" dirty="0">
                <a:solidFill>
                  <a:prstClr val="black"/>
                </a:solidFill>
              </a:rPr>
              <a:t>Strong, healthy families enjoy spending time together.</a:t>
            </a:r>
          </a:p>
        </p:txBody>
      </p:sp>
    </p:spTree>
    <p:extLst>
      <p:ext uri="{BB962C8B-B14F-4D97-AF65-F5344CB8AC3E}">
        <p14:creationId xmlns:p14="http://schemas.microsoft.com/office/powerpoint/2010/main" val="1575222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Health and Wellness</a:t>
            </a:r>
          </a:p>
        </p:txBody>
      </p:sp>
      <p:sp>
        <p:nvSpPr>
          <p:cNvPr id="10243" name="Rectangle 3"/>
          <p:cNvSpPr>
            <a:spLocks noGrp="1" noChangeArrowheads="1"/>
          </p:cNvSpPr>
          <p:nvPr>
            <p:ph type="body" idx="1"/>
          </p:nvPr>
        </p:nvSpPr>
        <p:spPr/>
        <p:txBody>
          <a:bodyPr/>
          <a:lstStyle/>
          <a:p>
            <a:r>
              <a:rPr lang="en-US">
                <a:latin typeface="Verdana" pitchFamily="34" charset="0"/>
              </a:rPr>
              <a:t>Health is the state of well-being in which all of the components of health are in balance</a:t>
            </a:r>
          </a:p>
          <a:p>
            <a:r>
              <a:rPr lang="en-US">
                <a:latin typeface="Verdana" pitchFamily="34" charset="0"/>
              </a:rPr>
              <a:t>Wellness is broken down into six major categories</a:t>
            </a:r>
          </a:p>
          <a:p>
            <a:r>
              <a:rPr lang="en-US">
                <a:latin typeface="Verdana" pitchFamily="34" charset="0"/>
              </a:rPr>
              <a:t>To be truly healthy; You must take care of all six components</a:t>
            </a:r>
          </a:p>
        </p:txBody>
      </p:sp>
    </p:spTree>
    <p:extLst>
      <p:ext uri="{BB962C8B-B14F-4D97-AF65-F5344CB8AC3E}">
        <p14:creationId xmlns:p14="http://schemas.microsoft.com/office/powerpoint/2010/main" val="383549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41985 CuadroTexto"/>
          <p:cNvSpPr txBox="1">
            <a:spLocks noChangeArrowheads="1"/>
          </p:cNvSpPr>
          <p:nvPr/>
        </p:nvSpPr>
        <p:spPr bwMode="auto">
          <a:xfrm>
            <a:off x="4800600" y="1447800"/>
            <a:ext cx="4267200" cy="3749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algn="ctr" eaLnBrk="1" fontAlgn="base" hangingPunct="1">
              <a:spcBef>
                <a:spcPct val="50000"/>
              </a:spcBef>
              <a:spcAft>
                <a:spcPct val="0"/>
              </a:spcAft>
            </a:pPr>
            <a:r>
              <a:rPr lang="en-US" b="1" baseline="0" smtClean="0">
                <a:solidFill>
                  <a:srgbClr val="FFFFFF"/>
                </a:solidFill>
                <a:cs typeface="Arial" charset="0"/>
              </a:rPr>
              <a:t>Some years ago, a young man was born into an unloving  home that had NO TIME for him. . .</a:t>
            </a:r>
            <a:endParaRPr lang="es-MX" sz="1800" baseline="0" smtClean="0">
              <a:solidFill>
                <a:srgbClr val="000000"/>
              </a:solidFill>
            </a:endParaRPr>
          </a:p>
        </p:txBody>
      </p:sp>
    </p:spTree>
    <p:extLst>
      <p:ext uri="{BB962C8B-B14F-4D97-AF65-F5344CB8AC3E}">
        <p14:creationId xmlns:p14="http://schemas.microsoft.com/office/powerpoint/2010/main" val="133051061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159747 CuadroTexto"/>
          <p:cNvSpPr txBox="1">
            <a:spLocks noChangeArrowheads="1"/>
          </p:cNvSpPr>
          <p:nvPr/>
        </p:nvSpPr>
        <p:spPr bwMode="auto">
          <a:xfrm>
            <a:off x="457200" y="609600"/>
            <a:ext cx="51054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r>
              <a:rPr lang="es-ES_tradnl" b="1" baseline="0" smtClean="0">
                <a:solidFill>
                  <a:srgbClr val="FFFFFF"/>
                </a:solidFill>
              </a:rPr>
              <a:t>Lee Harvey Oswald</a:t>
            </a:r>
            <a:endParaRPr lang="es-ES" b="1" baseline="0" smtClean="0">
              <a:solidFill>
                <a:srgbClr val="FFFFFF"/>
              </a:solidFill>
            </a:endParaRPr>
          </a:p>
        </p:txBody>
      </p:sp>
    </p:spTree>
    <p:extLst>
      <p:ext uri="{BB962C8B-B14F-4D97-AF65-F5344CB8AC3E}">
        <p14:creationId xmlns:p14="http://schemas.microsoft.com/office/powerpoint/2010/main" val="189383040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6" name="59395 Rectángulo"/>
          <p:cNvSpPr>
            <a:spLocks noChangeArrowheads="1"/>
          </p:cNvSpPr>
          <p:nvPr/>
        </p:nvSpPr>
        <p:spPr bwMode="auto">
          <a:xfrm>
            <a:off x="381000" y="1371600"/>
            <a:ext cx="4267200" cy="4800600"/>
          </a:xfrm>
          <a:prstGeom prst="rect">
            <a:avLst/>
          </a:pr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endParaRPr>
          </a:p>
        </p:txBody>
      </p:sp>
      <p:sp>
        <p:nvSpPr>
          <p:cNvPr id="14339" name="59393 Forma"/>
          <p:cNvSpPr>
            <a:spLocks noGrp="1" noChangeArrowheads="1"/>
          </p:cNvSpPr>
          <p:nvPr>
            <p:ph type="title"/>
          </p:nvPr>
        </p:nvSpPr>
        <p:spPr>
          <a:xfrm>
            <a:off x="152400" y="274638"/>
            <a:ext cx="8686800" cy="792162"/>
          </a:xfrm>
          <a:effectLst>
            <a:outerShdw dist="35921" dir="2700000" algn="ctr" rotWithShape="0">
              <a:schemeClr val="tx1"/>
            </a:outerShdw>
          </a:effectLst>
        </p:spPr>
        <p:txBody>
          <a:bodyPr/>
          <a:lstStyle/>
          <a:p>
            <a:pPr marL="0" indent="0" defTabSz="914400" eaLnBrk="1" hangingPunct="1"/>
            <a:r>
              <a:rPr lang="en-US" sz="4000" b="1" smtClean="0">
                <a:solidFill>
                  <a:schemeClr val="bg1"/>
                </a:solidFill>
              </a:rPr>
              <a:t>Research—Disconnected Children</a:t>
            </a:r>
            <a:endParaRPr lang="es-MX" smtClean="0"/>
          </a:p>
        </p:txBody>
      </p:sp>
      <p:sp>
        <p:nvSpPr>
          <p:cNvPr id="59395" name="59394 Forma"/>
          <p:cNvSpPr>
            <a:spLocks noGrp="1" noChangeArrowheads="1"/>
          </p:cNvSpPr>
          <p:nvPr>
            <p:ph type="body" idx="1"/>
          </p:nvPr>
        </p:nvSpPr>
        <p:spPr>
          <a:xfrm>
            <a:off x="152400" y="1447800"/>
            <a:ext cx="4572000" cy="3276600"/>
          </a:xfrm>
          <a:effectLst>
            <a:outerShdw dist="35921" dir="2700000" algn="ctr" rotWithShape="0">
              <a:schemeClr val="tx1"/>
            </a:outerShdw>
          </a:effectLst>
        </p:spPr>
        <p:txBody>
          <a:bodyPr/>
          <a:lstStyle/>
          <a:p>
            <a:pPr defTabSz="914400" eaLnBrk="1" hangingPunct="1">
              <a:lnSpc>
                <a:spcPct val="80000"/>
              </a:lnSpc>
              <a:buFontTx/>
              <a:buNone/>
            </a:pPr>
            <a:r>
              <a:rPr lang="en-US" sz="3800" b="1" smtClean="0">
                <a:solidFill>
                  <a:schemeClr val="bg1"/>
                </a:solidFill>
              </a:rPr>
              <a:t>	A University of Michigan study indicates that children are becoming increasingly DISCONNECTED from their parents and from their churches.</a:t>
            </a:r>
            <a:endParaRPr lang="es-MX" smtClean="0"/>
          </a:p>
        </p:txBody>
      </p:sp>
    </p:spTree>
    <p:extLst>
      <p:ext uri="{BB962C8B-B14F-4D97-AF65-F5344CB8AC3E}">
        <p14:creationId xmlns:p14="http://schemas.microsoft.com/office/powerpoint/2010/main" val="10634382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5939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60417 Forma"/>
          <p:cNvSpPr>
            <a:spLocks noGrp="1" noChangeArrowheads="1"/>
          </p:cNvSpPr>
          <p:nvPr>
            <p:ph type="title"/>
          </p:nvPr>
        </p:nvSpPr>
        <p:spPr>
          <a:xfrm>
            <a:off x="457200" y="152400"/>
            <a:ext cx="8229600" cy="1143000"/>
          </a:xfrm>
          <a:effectLst>
            <a:outerShdw dist="35921" dir="2700000" algn="ctr" rotWithShape="0">
              <a:schemeClr val="tx1"/>
            </a:outerShdw>
          </a:effectLst>
        </p:spPr>
        <p:txBody>
          <a:bodyPr/>
          <a:lstStyle/>
          <a:p>
            <a:pPr marL="0" indent="0" defTabSz="914400" eaLnBrk="1" hangingPunct="1"/>
            <a:r>
              <a:rPr lang="en-US" sz="4000" b="1" smtClean="0">
                <a:solidFill>
                  <a:schemeClr val="bg1"/>
                </a:solidFill>
              </a:rPr>
              <a:t>Research—Less Family Outings </a:t>
            </a:r>
          </a:p>
        </p:txBody>
      </p:sp>
      <p:sp>
        <p:nvSpPr>
          <p:cNvPr id="60419" name="60418 Forma"/>
          <p:cNvSpPr>
            <a:spLocks noGrp="1" noChangeArrowheads="1"/>
          </p:cNvSpPr>
          <p:nvPr>
            <p:ph type="body" idx="1"/>
          </p:nvPr>
        </p:nvSpPr>
        <p:spPr>
          <a:xfrm>
            <a:off x="609600" y="1066800"/>
            <a:ext cx="8534400" cy="2819400"/>
          </a:xfrm>
          <a:effectLst>
            <a:outerShdw dist="35921" dir="2700000" algn="ctr" rotWithShape="0">
              <a:schemeClr val="tx1"/>
            </a:outerShdw>
          </a:effectLst>
        </p:spPr>
        <p:txBody>
          <a:bodyPr/>
          <a:lstStyle/>
          <a:p>
            <a:pPr defTabSz="914400" eaLnBrk="1" hangingPunct="1">
              <a:lnSpc>
                <a:spcPct val="90000"/>
              </a:lnSpc>
            </a:pPr>
            <a:r>
              <a:rPr lang="en-US" sz="3600" b="1" smtClean="0">
                <a:solidFill>
                  <a:schemeClr val="bg1"/>
                </a:solidFill>
              </a:rPr>
              <a:t>Family Vacations 28% less in 20 years.</a:t>
            </a:r>
            <a:endParaRPr lang="es-MX" sz="2800" smtClean="0"/>
          </a:p>
          <a:p>
            <a:pPr defTabSz="914400" eaLnBrk="1" hangingPunct="1">
              <a:lnSpc>
                <a:spcPct val="90000"/>
              </a:lnSpc>
            </a:pPr>
            <a:r>
              <a:rPr lang="en-US" sz="3600" b="1" smtClean="0">
                <a:solidFill>
                  <a:schemeClr val="bg1"/>
                </a:solidFill>
              </a:rPr>
              <a:t>Outdoor nature activities 50% less</a:t>
            </a:r>
          </a:p>
          <a:p>
            <a:pPr defTabSz="914400" eaLnBrk="1" hangingPunct="1">
              <a:lnSpc>
                <a:spcPct val="90000"/>
              </a:lnSpc>
            </a:pPr>
            <a:r>
              <a:rPr lang="en-US" sz="3600" b="1" smtClean="0">
                <a:solidFill>
                  <a:schemeClr val="bg1"/>
                </a:solidFill>
              </a:rPr>
              <a:t>Less Communication between Parent-Child</a:t>
            </a:r>
            <a:endParaRPr lang="en-US" sz="2400" b="1" smtClean="0">
              <a:solidFill>
                <a:schemeClr val="bg1"/>
              </a:solidFill>
            </a:endParaRPr>
          </a:p>
        </p:txBody>
      </p:sp>
    </p:spTree>
    <p:extLst>
      <p:ext uri="{BB962C8B-B14F-4D97-AF65-F5344CB8AC3E}">
        <p14:creationId xmlns:p14="http://schemas.microsoft.com/office/powerpoint/2010/main" val="4488242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61441 Forma"/>
          <p:cNvSpPr>
            <a:spLocks noGrp="1" noChangeArrowheads="1"/>
          </p:cNvSpPr>
          <p:nvPr>
            <p:ph type="title"/>
          </p:nvPr>
        </p:nvSpPr>
        <p:spPr>
          <a:xfrm>
            <a:off x="457200" y="274638"/>
            <a:ext cx="8229600" cy="792162"/>
          </a:xfrm>
          <a:effectLst>
            <a:outerShdw dist="35921" dir="2700000" algn="ctr" rotWithShape="0">
              <a:schemeClr val="tx1"/>
            </a:outerShdw>
          </a:effectLst>
        </p:spPr>
        <p:txBody>
          <a:bodyPr/>
          <a:lstStyle/>
          <a:p>
            <a:pPr marL="0" indent="0" defTabSz="914400" eaLnBrk="1" hangingPunct="1"/>
            <a:r>
              <a:rPr lang="en-US" sz="4000" b="1" smtClean="0">
                <a:solidFill>
                  <a:schemeClr val="bg1"/>
                </a:solidFill>
              </a:rPr>
              <a:t>Research—Less Eating together</a:t>
            </a:r>
          </a:p>
        </p:txBody>
      </p:sp>
      <p:sp>
        <p:nvSpPr>
          <p:cNvPr id="61443" name="61442 Forma"/>
          <p:cNvSpPr>
            <a:spLocks noGrp="1" noChangeArrowheads="1"/>
          </p:cNvSpPr>
          <p:nvPr>
            <p:ph type="body" idx="1"/>
          </p:nvPr>
        </p:nvSpPr>
        <p:spPr>
          <a:xfrm>
            <a:off x="457200" y="4419600"/>
            <a:ext cx="8229600" cy="1219200"/>
          </a:xfrm>
          <a:effectLst>
            <a:outerShdw dist="35921" dir="2700000" algn="ctr" rotWithShape="0">
              <a:schemeClr val="tx1"/>
            </a:outerShdw>
          </a:effectLst>
        </p:spPr>
        <p:txBody>
          <a:bodyPr/>
          <a:lstStyle/>
          <a:p>
            <a:pPr defTabSz="914400" eaLnBrk="1" hangingPunct="1"/>
            <a:r>
              <a:rPr lang="en-US" sz="3600" b="1" smtClean="0">
                <a:solidFill>
                  <a:schemeClr val="bg1"/>
                </a:solidFill>
              </a:rPr>
              <a:t>In the past 30 years  families dined together 33% less</a:t>
            </a:r>
            <a:endParaRPr lang="es-MX" sz="2800" smtClean="0">
              <a:solidFill>
                <a:schemeClr val="bg1"/>
              </a:solidFill>
            </a:endParaRPr>
          </a:p>
        </p:txBody>
      </p:sp>
    </p:spTree>
    <p:extLst>
      <p:ext uri="{BB962C8B-B14F-4D97-AF65-F5344CB8AC3E}">
        <p14:creationId xmlns:p14="http://schemas.microsoft.com/office/powerpoint/2010/main" val="34408620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62465 Forma"/>
          <p:cNvSpPr>
            <a:spLocks noGrp="1" noChangeArrowheads="1"/>
          </p:cNvSpPr>
          <p:nvPr>
            <p:ph type="title"/>
          </p:nvPr>
        </p:nvSpPr>
        <p:spPr>
          <a:xfrm>
            <a:off x="457200" y="274638"/>
            <a:ext cx="8382000" cy="1143000"/>
          </a:xfrm>
          <a:effectLst>
            <a:outerShdw dist="35921" dir="2700000" algn="ctr" rotWithShape="0">
              <a:schemeClr val="tx1"/>
            </a:outerShdw>
          </a:effectLst>
        </p:spPr>
        <p:txBody>
          <a:bodyPr/>
          <a:lstStyle/>
          <a:p>
            <a:pPr marL="0" indent="0" defTabSz="914400" eaLnBrk="1" hangingPunct="1"/>
            <a:r>
              <a:rPr lang="en-US" sz="4000" b="1" smtClean="0">
                <a:solidFill>
                  <a:schemeClr val="bg1"/>
                </a:solidFill>
              </a:rPr>
              <a:t>Research—Increase Porn Games</a:t>
            </a:r>
            <a:endParaRPr lang="es-MX" sz="4000" b="1" smtClean="0"/>
          </a:p>
        </p:txBody>
      </p:sp>
      <p:sp>
        <p:nvSpPr>
          <p:cNvPr id="62467" name="62466 Forma"/>
          <p:cNvSpPr>
            <a:spLocks noGrp="1" noChangeArrowheads="1"/>
          </p:cNvSpPr>
          <p:nvPr>
            <p:ph type="body" idx="1"/>
          </p:nvPr>
        </p:nvSpPr>
        <p:spPr>
          <a:xfrm>
            <a:off x="2971800" y="2286000"/>
            <a:ext cx="6019800" cy="2743200"/>
          </a:xfrm>
          <a:effectLst>
            <a:outerShdw dist="35921" dir="2700000" algn="ctr" rotWithShape="0">
              <a:schemeClr val="tx1"/>
            </a:outerShdw>
          </a:effectLst>
        </p:spPr>
        <p:txBody>
          <a:bodyPr/>
          <a:lstStyle/>
          <a:p>
            <a:pPr defTabSz="914400" eaLnBrk="1" hangingPunct="1">
              <a:lnSpc>
                <a:spcPct val="90000"/>
              </a:lnSpc>
            </a:pPr>
            <a:r>
              <a:rPr lang="en-US" sz="3600" b="1" smtClean="0">
                <a:solidFill>
                  <a:schemeClr val="bg1"/>
                </a:solidFill>
              </a:rPr>
              <a:t>Increased children’s exposure to M-rated games</a:t>
            </a:r>
            <a:endParaRPr lang="es-MX" sz="2800" b="1" smtClean="0"/>
          </a:p>
          <a:p>
            <a:pPr defTabSz="914400" eaLnBrk="1" hangingPunct="1">
              <a:lnSpc>
                <a:spcPct val="90000"/>
              </a:lnSpc>
            </a:pPr>
            <a:r>
              <a:rPr lang="en-US" sz="3600" b="1" smtClean="0">
                <a:solidFill>
                  <a:schemeClr val="bg1"/>
                </a:solidFill>
                <a:cs typeface="Arial" charset="0"/>
              </a:rPr>
              <a:t>61% of children own M-rated games</a:t>
            </a:r>
            <a:endParaRPr lang="en-US" sz="2400" b="1" smtClean="0">
              <a:solidFill>
                <a:schemeClr val="bg1"/>
              </a:solidFill>
              <a:cs typeface="Arial" charset="0"/>
            </a:endParaRPr>
          </a:p>
        </p:txBody>
      </p:sp>
      <p:sp>
        <p:nvSpPr>
          <p:cNvPr id="62468" name="62467 Rectángulo"/>
          <p:cNvSpPr>
            <a:spLocks noChangeArrowheads="1"/>
          </p:cNvSpPr>
          <p:nvPr/>
        </p:nvSpPr>
        <p:spPr bwMode="auto">
          <a:xfrm>
            <a:off x="3517900" y="5715000"/>
            <a:ext cx="5438775" cy="427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sz="2200" i="1" smtClean="0">
                <a:solidFill>
                  <a:srgbClr val="FFFFFF"/>
                </a:solidFill>
              </a:rPr>
              <a:t>Nat’l Institute on Media &amp; the Family, 2005</a:t>
            </a:r>
            <a:endParaRPr lang="es-ES" sz="2200" i="1" smtClean="0">
              <a:solidFill>
                <a:srgbClr val="FFFFFF"/>
              </a:solidFill>
            </a:endParaRPr>
          </a:p>
        </p:txBody>
      </p:sp>
    </p:spTree>
    <p:extLst>
      <p:ext uri="{BB962C8B-B14F-4D97-AF65-F5344CB8AC3E}">
        <p14:creationId xmlns:p14="http://schemas.microsoft.com/office/powerpoint/2010/main" val="248822759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6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107523 CuadroTexto"/>
          <p:cNvSpPr txBox="1">
            <a:spLocks noChangeArrowheads="1"/>
          </p:cNvSpPr>
          <p:nvPr/>
        </p:nvSpPr>
        <p:spPr bwMode="auto">
          <a:xfrm>
            <a:off x="990600" y="609600"/>
            <a:ext cx="7696200" cy="1446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r>
              <a:rPr lang="en-US" sz="4400" b="1" baseline="0" smtClean="0">
                <a:solidFill>
                  <a:srgbClr val="FFFFFF"/>
                </a:solidFill>
              </a:rPr>
              <a:t>Research—TV is Background of our Lives</a:t>
            </a:r>
            <a:endParaRPr lang="es-MX" sz="1800" baseline="0" smtClean="0">
              <a:solidFill>
                <a:srgbClr val="000000"/>
              </a:solidFill>
            </a:endParaRPr>
          </a:p>
        </p:txBody>
      </p:sp>
      <p:sp>
        <p:nvSpPr>
          <p:cNvPr id="107525" name="107524 CuadroTexto"/>
          <p:cNvSpPr txBox="1">
            <a:spLocks noChangeArrowheads="1"/>
          </p:cNvSpPr>
          <p:nvPr/>
        </p:nvSpPr>
        <p:spPr bwMode="auto">
          <a:xfrm>
            <a:off x="1219200" y="2438400"/>
            <a:ext cx="6705600" cy="2530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0"/>
              </a:spcBef>
              <a:spcAft>
                <a:spcPct val="0"/>
              </a:spcAft>
            </a:pPr>
            <a:r>
              <a:rPr lang="en-US" b="1" baseline="0" smtClean="0">
                <a:solidFill>
                  <a:srgbClr val="FFFFFF"/>
                </a:solidFill>
                <a:cs typeface="Arial" charset="0"/>
              </a:rPr>
              <a:t>• </a:t>
            </a:r>
            <a:r>
              <a:rPr lang="en-US" b="1" baseline="0" smtClean="0">
                <a:solidFill>
                  <a:srgbClr val="FFFFFF"/>
                </a:solidFill>
              </a:rPr>
              <a:t>65% children live where TV is running half the time</a:t>
            </a:r>
            <a:endParaRPr lang="es-MX" sz="1800" baseline="0" smtClean="0">
              <a:solidFill>
                <a:srgbClr val="000000"/>
              </a:solidFill>
            </a:endParaRPr>
          </a:p>
          <a:p>
            <a:pPr eaLnBrk="1" fontAlgn="base" hangingPunct="1">
              <a:spcBef>
                <a:spcPct val="0"/>
              </a:spcBef>
              <a:spcAft>
                <a:spcPct val="0"/>
              </a:spcAft>
            </a:pPr>
            <a:r>
              <a:rPr lang="en-US" b="1" baseline="0" smtClean="0">
                <a:solidFill>
                  <a:srgbClr val="FFFFFF"/>
                </a:solidFill>
                <a:cs typeface="Arial" charset="0"/>
              </a:rPr>
              <a:t>• </a:t>
            </a:r>
            <a:r>
              <a:rPr lang="en-US" b="1" baseline="0" smtClean="0">
                <a:solidFill>
                  <a:srgbClr val="FFFFFF"/>
                </a:solidFill>
              </a:rPr>
              <a:t>36% of homes leave TV on all day</a:t>
            </a:r>
            <a:endParaRPr lang="en-US" sz="2800" b="1" baseline="0" smtClean="0">
              <a:solidFill>
                <a:srgbClr val="FFFFFF"/>
              </a:solidFill>
            </a:endParaRPr>
          </a:p>
        </p:txBody>
      </p:sp>
      <p:sp>
        <p:nvSpPr>
          <p:cNvPr id="107527" name="107526 Rectángulo"/>
          <p:cNvSpPr>
            <a:spLocks noChangeArrowheads="1"/>
          </p:cNvSpPr>
          <p:nvPr/>
        </p:nvSpPr>
        <p:spPr bwMode="auto">
          <a:xfrm>
            <a:off x="4114800" y="4876800"/>
            <a:ext cx="4384675" cy="427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sz="2200" b="1" i="1" smtClean="0">
                <a:solidFill>
                  <a:srgbClr val="FFFFFF"/>
                </a:solidFill>
              </a:rPr>
              <a:t>Kaiser Family Foundation, 2003</a:t>
            </a:r>
            <a:endParaRPr lang="es-ES" sz="2200" b="1" i="1" smtClean="0">
              <a:solidFill>
                <a:srgbClr val="FFFFFF"/>
              </a:solidFill>
            </a:endParaRPr>
          </a:p>
        </p:txBody>
      </p:sp>
    </p:spTree>
    <p:extLst>
      <p:ext uri="{BB962C8B-B14F-4D97-AF65-F5344CB8AC3E}">
        <p14:creationId xmlns:p14="http://schemas.microsoft.com/office/powerpoint/2010/main" val="2473383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childTnLst>
                                    <p:set>
                                      <p:cBhvr>
                                        <p:cTn id="6" dur="1" fill="hold">
                                          <p:stCondLst>
                                            <p:cond delay="0"/>
                                          </p:stCondLst>
                                        </p:cTn>
                                        <p:tgtEl>
                                          <p:spTgt spid="107525">
                                            <p:txEl>
                                              <p:pRg st="0" end="0"/>
                                            </p:txEl>
                                          </p:spTgt>
                                        </p:tgtEl>
                                        <p:attrNameLst>
                                          <p:attrName>style.visibility</p:attrName>
                                        </p:attrNameLst>
                                      </p:cBhvr>
                                      <p:to>
                                        <p:strVal val="visible"/>
                                      </p:to>
                                    </p:set>
                                    <p:animEffect transition="in" filter="fade">
                                      <p:cBhvr>
                                        <p:cTn id="7" dur="1000"/>
                                        <p:tgtEl>
                                          <p:spTgt spid="107525">
                                            <p:txEl>
                                              <p:pRg st="0" end="0"/>
                                            </p:txEl>
                                          </p:spTgt>
                                        </p:tgtEl>
                                      </p:cBhvr>
                                    </p:animEffect>
                                    <p:anim calcmode="lin" valueType="num">
                                      <p:cBhvr>
                                        <p:cTn id="8" dur="1000" fill="hold"/>
                                        <p:tgtEl>
                                          <p:spTgt spid="10752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075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childTnLst>
                                    <p:set>
                                      <p:cBhvr>
                                        <p:cTn id="13" dur="1" fill="hold">
                                          <p:stCondLst>
                                            <p:cond delay="0"/>
                                          </p:stCondLst>
                                        </p:cTn>
                                        <p:tgtEl>
                                          <p:spTgt spid="107525">
                                            <p:txEl>
                                              <p:pRg st="1" end="1"/>
                                            </p:txEl>
                                          </p:spTgt>
                                        </p:tgtEl>
                                        <p:attrNameLst>
                                          <p:attrName>style.visibility</p:attrName>
                                        </p:attrNameLst>
                                      </p:cBhvr>
                                      <p:to>
                                        <p:strVal val="visible"/>
                                      </p:to>
                                    </p:set>
                                    <p:animEffect transition="in" filter="fade">
                                      <p:cBhvr>
                                        <p:cTn id="14" dur="1000"/>
                                        <p:tgtEl>
                                          <p:spTgt spid="107525">
                                            <p:txEl>
                                              <p:pRg st="1" end="1"/>
                                            </p:txEl>
                                          </p:spTgt>
                                        </p:tgtEl>
                                      </p:cBhvr>
                                    </p:animEffect>
                                    <p:anim calcmode="lin" valueType="num">
                                      <p:cBhvr>
                                        <p:cTn id="15" dur="1000" fill="hold"/>
                                        <p:tgtEl>
                                          <p:spTgt spid="107525">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107525">
                                            <p:txEl>
                                              <p:pRg st="1" end="1"/>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build="p"/>
      <p:bldP spid="1075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64513 Forma"/>
          <p:cNvSpPr>
            <a:spLocks noGrp="1" noChangeArrowheads="1"/>
          </p:cNvSpPr>
          <p:nvPr>
            <p:ph type="title"/>
          </p:nvPr>
        </p:nvSpPr>
        <p:spPr>
          <a:xfrm>
            <a:off x="457200" y="304800"/>
            <a:ext cx="8229600" cy="762000"/>
          </a:xfrm>
          <a:effectLst>
            <a:outerShdw dist="35921" dir="2700000" algn="ctr" rotWithShape="0">
              <a:schemeClr val="tx1"/>
            </a:outerShdw>
          </a:effectLst>
        </p:spPr>
        <p:txBody>
          <a:bodyPr/>
          <a:lstStyle/>
          <a:p>
            <a:pPr marL="0" indent="0" defTabSz="914400" eaLnBrk="1" hangingPunct="1"/>
            <a:r>
              <a:rPr lang="en-US" b="1" smtClean="0">
                <a:solidFill>
                  <a:schemeClr val="bg1"/>
                </a:solidFill>
              </a:rPr>
              <a:t>Research—Infants and TV</a:t>
            </a:r>
            <a:endParaRPr lang="es-MX" b="1" smtClean="0"/>
          </a:p>
        </p:txBody>
      </p:sp>
      <p:sp>
        <p:nvSpPr>
          <p:cNvPr id="64515" name="64514 Forma"/>
          <p:cNvSpPr>
            <a:spLocks noGrp="1" noChangeArrowheads="1"/>
          </p:cNvSpPr>
          <p:nvPr>
            <p:ph type="body" idx="1"/>
          </p:nvPr>
        </p:nvSpPr>
        <p:spPr>
          <a:xfrm>
            <a:off x="228600" y="2590800"/>
            <a:ext cx="8229600" cy="2743200"/>
          </a:xfrm>
          <a:effectLst>
            <a:outerShdw dist="35921" dir="2700000" algn="ctr" rotWithShape="0">
              <a:schemeClr val="tx1"/>
            </a:outerShdw>
          </a:effectLst>
        </p:spPr>
        <p:txBody>
          <a:bodyPr/>
          <a:lstStyle/>
          <a:p>
            <a:pPr defTabSz="914400" eaLnBrk="1" hangingPunct="1"/>
            <a:r>
              <a:rPr lang="en-US" sz="3600" b="1" smtClean="0">
                <a:solidFill>
                  <a:schemeClr val="bg1"/>
                </a:solidFill>
              </a:rPr>
              <a:t>43%, age 0-2, watch daily</a:t>
            </a:r>
            <a:endParaRPr lang="es-MX" sz="2800" b="1" smtClean="0"/>
          </a:p>
          <a:p>
            <a:pPr defTabSz="914400" eaLnBrk="1" hangingPunct="1"/>
            <a:r>
              <a:rPr lang="en-US" sz="3600" b="1" smtClean="0">
                <a:solidFill>
                  <a:schemeClr val="bg1"/>
                </a:solidFill>
              </a:rPr>
              <a:t>26% have TV in their own room</a:t>
            </a:r>
          </a:p>
          <a:p>
            <a:pPr defTabSz="914400" eaLnBrk="1" hangingPunct="1"/>
            <a:r>
              <a:rPr lang="en-US" sz="3600" b="1" smtClean="0">
                <a:solidFill>
                  <a:schemeClr val="bg1"/>
                </a:solidFill>
              </a:rPr>
              <a:t>“Much new media is being targeted at infants and toddlers.”</a:t>
            </a:r>
            <a:endParaRPr lang="en-US" sz="2400" b="1" smtClean="0">
              <a:solidFill>
                <a:schemeClr val="bg1"/>
              </a:solidFill>
            </a:endParaRPr>
          </a:p>
        </p:txBody>
      </p:sp>
      <p:sp>
        <p:nvSpPr>
          <p:cNvPr id="19460" name="64515 CuadroTexto"/>
          <p:cNvSpPr txBox="1">
            <a:spLocks noChangeArrowheads="1"/>
          </p:cNvSpPr>
          <p:nvPr/>
        </p:nvSpPr>
        <p:spPr bwMode="auto">
          <a:xfrm>
            <a:off x="533400" y="5935663"/>
            <a:ext cx="6705600" cy="304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endParaRPr lang="en-US" sz="1400" baseline="0" smtClean="0">
              <a:solidFill>
                <a:srgbClr val="FFFFFF"/>
              </a:solidFill>
            </a:endParaRPr>
          </a:p>
        </p:txBody>
      </p:sp>
      <p:sp>
        <p:nvSpPr>
          <p:cNvPr id="64517" name="64516 Rectángulo"/>
          <p:cNvSpPr>
            <a:spLocks noChangeArrowheads="1"/>
          </p:cNvSpPr>
          <p:nvPr/>
        </p:nvSpPr>
        <p:spPr bwMode="auto">
          <a:xfrm>
            <a:off x="685800" y="5257800"/>
            <a:ext cx="4321175" cy="427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20000"/>
              </a:spcBef>
              <a:spcAft>
                <a:spcPct val="0"/>
              </a:spcAft>
            </a:pPr>
            <a:r>
              <a:rPr lang="en-US" sz="2200" i="1" smtClean="0">
                <a:solidFill>
                  <a:srgbClr val="FFFFFF"/>
                </a:solidFill>
              </a:rPr>
              <a:t>Kaiser Family Foundation, 2003</a:t>
            </a:r>
            <a:endParaRPr lang="es-MX" i="1" smtClean="0">
              <a:solidFill>
                <a:srgbClr val="000000"/>
              </a:solidFill>
            </a:endParaRPr>
          </a:p>
        </p:txBody>
      </p:sp>
    </p:spTree>
    <p:extLst>
      <p:ext uri="{BB962C8B-B14F-4D97-AF65-F5344CB8AC3E}">
        <p14:creationId xmlns:p14="http://schemas.microsoft.com/office/powerpoint/2010/main" val="4938505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64517"/>
                                        </p:tgtEl>
                                        <p:attrNameLst>
                                          <p:attrName>style.visibility</p:attrName>
                                        </p:attrNameLst>
                                      </p:cBhvr>
                                      <p:to>
                                        <p:strVal val="visible"/>
                                      </p:to>
                                    </p:set>
                                    <p:animEffect transition="in" filter="fade">
                                      <p:cBhvr>
                                        <p:cTn id="18" dur="2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66562 Rectángulo"/>
          <p:cNvSpPr>
            <a:spLocks noChangeArrowheads="1"/>
          </p:cNvSpPr>
          <p:nvPr/>
        </p:nvSpPr>
        <p:spPr bwMode="auto">
          <a:xfrm>
            <a:off x="685800" y="3733800"/>
            <a:ext cx="7010400" cy="1754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ko-KR" sz="3600" b="1" smtClean="0">
                <a:solidFill>
                  <a:srgbClr val="FFFFFF"/>
                </a:solidFill>
                <a:ea typeface="굴림" charset="-127"/>
              </a:rPr>
              <a:t>By the end of grade school he’s seen over 8,000 murders and 100,000 acts of violence.”</a:t>
            </a:r>
            <a:endParaRPr lang="es-MX" smtClean="0">
              <a:solidFill>
                <a:srgbClr val="000000"/>
              </a:solidFill>
            </a:endParaRPr>
          </a:p>
        </p:txBody>
      </p:sp>
      <p:sp>
        <p:nvSpPr>
          <p:cNvPr id="20483" name="21506 CuadroTexto"/>
          <p:cNvSpPr txBox="1">
            <a:spLocks noChangeArrowheads="1"/>
          </p:cNvSpPr>
          <p:nvPr/>
        </p:nvSpPr>
        <p:spPr bwMode="auto">
          <a:xfrm>
            <a:off x="685800" y="152400"/>
            <a:ext cx="777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r>
              <a:rPr lang="en-US" sz="5400" b="1" smtClean="0">
                <a:solidFill>
                  <a:srgbClr val="FFFFFF"/>
                </a:solidFill>
              </a:rPr>
              <a:t>“Today, the average child watches 7 hours of TV per day…</a:t>
            </a:r>
          </a:p>
        </p:txBody>
      </p:sp>
      <p:sp>
        <p:nvSpPr>
          <p:cNvPr id="4" name="3 Rectángulo"/>
          <p:cNvSpPr/>
          <p:nvPr/>
        </p:nvSpPr>
        <p:spPr>
          <a:xfrm>
            <a:off x="4572000" y="5486400"/>
            <a:ext cx="3810000" cy="646113"/>
          </a:xfrm>
          <a:prstGeom prst="rect">
            <a:avLst/>
          </a:prstGeom>
        </p:spPr>
        <p:txBody>
          <a:bodyPr>
            <a:spAutoFit/>
          </a:bodyPr>
          <a:lstStyle/>
          <a:p>
            <a:pPr eaLnBrk="0" fontAlgn="base" hangingPunct="0">
              <a:spcBef>
                <a:spcPct val="0"/>
              </a:spcBef>
              <a:spcAft>
                <a:spcPct val="0"/>
              </a:spcAft>
              <a:defRPr/>
            </a:pPr>
            <a:r>
              <a:rPr lang="en-US" altLang="ko-KR" b="1" i="1" dirty="0">
                <a:solidFill>
                  <a:srgbClr val="FFFFFF"/>
                </a:solidFill>
                <a:effectLst>
                  <a:outerShdw blurRad="38100" dist="38100" dir="2700000" algn="tl">
                    <a:srgbClr val="000000">
                      <a:alpha val="43137"/>
                    </a:srgbClr>
                  </a:outerShdw>
                </a:effectLst>
                <a:ea typeface="굴림" charset="-127"/>
              </a:rPr>
              <a:t>Robert G. </a:t>
            </a:r>
            <a:r>
              <a:rPr lang="en-US" altLang="ko-KR" b="1" i="1" dirty="0" err="1">
                <a:solidFill>
                  <a:srgbClr val="FFFFFF"/>
                </a:solidFill>
                <a:effectLst>
                  <a:outerShdw blurRad="38100" dist="38100" dir="2700000" algn="tl">
                    <a:srgbClr val="000000">
                      <a:alpha val="43137"/>
                    </a:srgbClr>
                  </a:outerShdw>
                </a:effectLst>
                <a:ea typeface="굴림" charset="-127"/>
              </a:rPr>
              <a:t>DeMoss</a:t>
            </a:r>
            <a:r>
              <a:rPr lang="en-US" altLang="ko-KR" b="1" i="1" dirty="0">
                <a:solidFill>
                  <a:srgbClr val="FFFFFF"/>
                </a:solidFill>
                <a:effectLst>
                  <a:outerShdw blurRad="38100" dist="38100" dir="2700000" algn="tl">
                    <a:srgbClr val="000000">
                      <a:alpha val="43137"/>
                    </a:srgbClr>
                  </a:outerShdw>
                </a:effectLst>
                <a:ea typeface="굴림" charset="-127"/>
              </a:rPr>
              <a:t>, Jr., Learn to Discern, </a:t>
            </a:r>
            <a:r>
              <a:rPr lang="en-US" altLang="ko-KR" b="1" i="1" dirty="0" err="1">
                <a:solidFill>
                  <a:srgbClr val="FFFFFF"/>
                </a:solidFill>
                <a:effectLst>
                  <a:outerShdw blurRad="38100" dist="38100" dir="2700000" algn="tl">
                    <a:srgbClr val="000000">
                      <a:alpha val="43137"/>
                    </a:srgbClr>
                  </a:outerShdw>
                </a:effectLst>
                <a:ea typeface="굴림" charset="-127"/>
              </a:rPr>
              <a:t>Zondervan</a:t>
            </a:r>
            <a:r>
              <a:rPr lang="en-US" altLang="ko-KR" b="1" i="1" dirty="0">
                <a:solidFill>
                  <a:srgbClr val="FFFFFF"/>
                </a:solidFill>
                <a:effectLst>
                  <a:outerShdw blurRad="38100" dist="38100" dir="2700000" algn="tl">
                    <a:srgbClr val="000000">
                      <a:alpha val="43137"/>
                    </a:srgbClr>
                  </a:outerShdw>
                </a:effectLst>
                <a:ea typeface="굴림" charset="-127"/>
              </a:rPr>
              <a:t>, 1992, p. 52</a:t>
            </a:r>
            <a:endParaRPr lang="es-MX"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620575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67585 Rectángulo"/>
          <p:cNvSpPr>
            <a:spLocks noChangeArrowheads="1"/>
          </p:cNvSpPr>
          <p:nvPr/>
        </p:nvSpPr>
        <p:spPr bwMode="auto">
          <a:xfrm>
            <a:off x="685800" y="2020888"/>
            <a:ext cx="6858000" cy="39703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ko-KR" sz="3600" b="1" smtClean="0">
                <a:solidFill>
                  <a:srgbClr val="FFFFFF"/>
                </a:solidFill>
                <a:ea typeface="굴림" charset="-127"/>
              </a:rPr>
              <a:t>Meanwhile “he’s spent an average of 5 minutes a day with his father and 20 minutes with his mother, and most of that time was spent either eating or watching TV!” 		</a:t>
            </a:r>
          </a:p>
          <a:p>
            <a:pPr fontAlgn="base">
              <a:spcBef>
                <a:spcPct val="0"/>
              </a:spcBef>
              <a:spcAft>
                <a:spcPct val="0"/>
              </a:spcAft>
            </a:pPr>
            <a:r>
              <a:rPr lang="en-US" altLang="ko-KR" sz="3600" b="1" smtClean="0">
                <a:solidFill>
                  <a:srgbClr val="FFFFFF"/>
                </a:solidFill>
                <a:ea typeface="굴림" charset="-127"/>
              </a:rPr>
              <a:t>	</a:t>
            </a:r>
            <a:r>
              <a:rPr lang="en-US" altLang="ko-KR" sz="2400" b="1" i="1" smtClean="0">
                <a:solidFill>
                  <a:srgbClr val="FFFFFF"/>
                </a:solidFill>
                <a:ea typeface="굴림" charset="-127"/>
              </a:rPr>
              <a:t>DeMoss, Learn to Discern</a:t>
            </a:r>
            <a:r>
              <a:rPr lang="en-US" altLang="ko-KR" sz="2400" i="1" smtClean="0">
                <a:solidFill>
                  <a:srgbClr val="000000"/>
                </a:solidFill>
                <a:ea typeface="굴림" charset="-127"/>
              </a:rPr>
              <a:t> ,</a:t>
            </a:r>
            <a:r>
              <a:rPr lang="en-US" altLang="ko-KR" sz="2400" b="1" i="1" smtClean="0">
                <a:solidFill>
                  <a:srgbClr val="FFFFFF"/>
                </a:solidFill>
                <a:ea typeface="굴림" charset="-127"/>
              </a:rPr>
              <a:t>p. 14</a:t>
            </a:r>
            <a:endParaRPr lang="es-MX" sz="1600" i="1" smtClean="0">
              <a:solidFill>
                <a:srgbClr val="000000"/>
              </a:solidFill>
            </a:endParaRPr>
          </a:p>
        </p:txBody>
      </p:sp>
    </p:spTree>
    <p:extLst>
      <p:ext uri="{BB962C8B-B14F-4D97-AF65-F5344CB8AC3E}">
        <p14:creationId xmlns:p14="http://schemas.microsoft.com/office/powerpoint/2010/main" val="8015005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Six Components of Health</a:t>
            </a:r>
          </a:p>
        </p:txBody>
      </p:sp>
      <p:sp>
        <p:nvSpPr>
          <p:cNvPr id="11267" name="Rectangle 3"/>
          <p:cNvSpPr>
            <a:spLocks noGrp="1" noChangeArrowheads="1"/>
          </p:cNvSpPr>
          <p:nvPr>
            <p:ph type="body" idx="1"/>
          </p:nvPr>
        </p:nvSpPr>
        <p:spPr/>
        <p:txBody>
          <a:bodyPr/>
          <a:lstStyle/>
          <a:p>
            <a:pPr>
              <a:lnSpc>
                <a:spcPct val="90000"/>
              </a:lnSpc>
            </a:pPr>
            <a:r>
              <a:rPr lang="en-US" sz="4000"/>
              <a:t>Physical</a:t>
            </a:r>
          </a:p>
          <a:p>
            <a:pPr>
              <a:lnSpc>
                <a:spcPct val="90000"/>
              </a:lnSpc>
            </a:pPr>
            <a:r>
              <a:rPr lang="en-US" sz="4000"/>
              <a:t>Social</a:t>
            </a:r>
          </a:p>
          <a:p>
            <a:pPr>
              <a:lnSpc>
                <a:spcPct val="90000"/>
              </a:lnSpc>
            </a:pPr>
            <a:r>
              <a:rPr lang="en-US" sz="4000"/>
              <a:t>Environmental</a:t>
            </a:r>
          </a:p>
          <a:p>
            <a:pPr>
              <a:lnSpc>
                <a:spcPct val="90000"/>
              </a:lnSpc>
            </a:pPr>
            <a:r>
              <a:rPr lang="en-US" sz="4000"/>
              <a:t>Emotional</a:t>
            </a:r>
          </a:p>
          <a:p>
            <a:pPr>
              <a:lnSpc>
                <a:spcPct val="90000"/>
              </a:lnSpc>
            </a:pPr>
            <a:r>
              <a:rPr lang="en-US" sz="4000"/>
              <a:t>Spiritual</a:t>
            </a:r>
          </a:p>
          <a:p>
            <a:pPr>
              <a:lnSpc>
                <a:spcPct val="90000"/>
              </a:lnSpc>
            </a:pPr>
            <a:r>
              <a:rPr lang="en-US" sz="4000"/>
              <a:t>Intellectual/Mental</a:t>
            </a:r>
          </a:p>
        </p:txBody>
      </p:sp>
    </p:spTree>
    <p:extLst>
      <p:ext uri="{BB962C8B-B14F-4D97-AF65-F5344CB8AC3E}">
        <p14:creationId xmlns:p14="http://schemas.microsoft.com/office/powerpoint/2010/main" val="1591945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8610" name="68609 Rectángulo"/>
          <p:cNvSpPr>
            <a:spLocks noChangeArrowheads="1"/>
          </p:cNvSpPr>
          <p:nvPr/>
        </p:nvSpPr>
        <p:spPr bwMode="auto">
          <a:xfrm>
            <a:off x="685800" y="1752600"/>
            <a:ext cx="8077200" cy="4032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altLang="ko-KR" sz="3200" b="1" smtClean="0">
                <a:solidFill>
                  <a:srgbClr val="FFFFFF"/>
                </a:solidFill>
                <a:ea typeface="굴림" charset="-127"/>
              </a:rPr>
              <a:t>“When children see televised violence, they may … come to view aggression as acceptable behavior. Most violent programs do not show victims suffering or perpetrators being punished.  On the contrary, they glorify and glamorize violence.”                      </a:t>
            </a:r>
            <a:endParaRPr lang="es-MX" smtClean="0">
              <a:solidFill>
                <a:srgbClr val="000000"/>
              </a:solidFill>
            </a:endParaRPr>
          </a:p>
          <a:p>
            <a:pPr fontAlgn="base">
              <a:spcBef>
                <a:spcPct val="0"/>
              </a:spcBef>
              <a:spcAft>
                <a:spcPct val="0"/>
              </a:spcAft>
            </a:pPr>
            <a:r>
              <a:rPr lang="en-US" altLang="ko-KR" sz="3200" b="1" smtClean="0">
                <a:solidFill>
                  <a:srgbClr val="FFFFFF"/>
                </a:solidFill>
                <a:ea typeface="굴림" charset="-127"/>
              </a:rPr>
              <a:t>				</a:t>
            </a:r>
            <a:endParaRPr lang="es-ES" b="1" smtClean="0">
              <a:solidFill>
                <a:srgbClr val="FFFFFF"/>
              </a:solidFill>
              <a:ea typeface="굴림" charset="-127"/>
            </a:endParaRPr>
          </a:p>
        </p:txBody>
      </p:sp>
      <p:sp>
        <p:nvSpPr>
          <p:cNvPr id="22531" name="68610 Rectángulo"/>
          <p:cNvSpPr>
            <a:spLocks noChangeArrowheads="1"/>
          </p:cNvSpPr>
          <p:nvPr/>
        </p:nvSpPr>
        <p:spPr bwMode="auto">
          <a:xfrm>
            <a:off x="1981200" y="381000"/>
            <a:ext cx="5410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fontAlgn="base">
              <a:spcBef>
                <a:spcPct val="0"/>
              </a:spcBef>
              <a:spcAft>
                <a:spcPct val="0"/>
              </a:spcAft>
            </a:pPr>
            <a:r>
              <a:rPr lang="en-US" altLang="ko-KR" sz="4400" b="1" smtClean="0">
                <a:solidFill>
                  <a:srgbClr val="FFFFFF"/>
                </a:solidFill>
                <a:ea typeface="굴림" charset="-127"/>
              </a:rPr>
              <a:t>TV and Aggression </a:t>
            </a:r>
            <a:endParaRPr lang="es-ES" sz="4400" b="1" smtClean="0">
              <a:solidFill>
                <a:srgbClr val="FFFFFF"/>
              </a:solidFill>
            </a:endParaRPr>
          </a:p>
        </p:txBody>
      </p:sp>
      <p:sp>
        <p:nvSpPr>
          <p:cNvPr id="68612" name="68611 Rectángulo"/>
          <p:cNvSpPr>
            <a:spLocks noChangeArrowheads="1"/>
          </p:cNvSpPr>
          <p:nvPr/>
        </p:nvSpPr>
        <p:spPr bwMode="auto">
          <a:xfrm>
            <a:off x="3886200" y="4860925"/>
            <a:ext cx="5181600" cy="641350"/>
          </a:xfrm>
          <a:prstGeom prst="rect">
            <a:avLst/>
          </a:prstGeom>
          <a:noFill/>
          <a:ln w="9525" cap="flat" cmpd="sng" algn="ctr">
            <a:noFill/>
            <a:prstDash val="solid"/>
            <a:miter lim="800000"/>
            <a:headEnd type="none" w="med" len="med"/>
            <a:tailEnd type="none" w="med" len="med"/>
          </a:ln>
          <a:effectLst>
            <a:outerShdw dist="35921" dir="2700000" algn="ctr" rotWithShape="0">
              <a:schemeClr val="tx1"/>
            </a:outerShdw>
          </a:effectLst>
        </p:spPr>
        <p:txBody>
          <a:bodyPr>
            <a:spAutoFit/>
          </a:bodyPr>
          <a:lstStyle/>
          <a:p>
            <a:pPr fontAlgn="base">
              <a:spcBef>
                <a:spcPct val="0"/>
              </a:spcBef>
              <a:spcAft>
                <a:spcPct val="0"/>
              </a:spcAft>
              <a:defRPr/>
            </a:pPr>
            <a:r>
              <a:rPr lang="en-US" altLang="ko-KR" b="1" i="1">
                <a:solidFill>
                  <a:srgbClr val="FFFFFF"/>
                </a:solidFill>
                <a:effectLst>
                  <a:outerShdw blurRad="38100" dist="38100" dir="2700000" algn="tl">
                    <a:srgbClr val="C0C0C0"/>
                  </a:outerShdw>
                </a:effectLst>
                <a:ea typeface="굴림" charset="-127"/>
              </a:rPr>
              <a:t>Dr. Diane Papalia, Univ of Wisconsin,  </a:t>
            </a:r>
            <a:r>
              <a:rPr lang="en-US" altLang="ko-KR" i="1">
                <a:solidFill>
                  <a:srgbClr val="FFFFFF"/>
                </a:solidFill>
                <a:effectLst>
                  <a:outerShdw blurRad="38100" dist="38100" dir="2700000" algn="tl">
                    <a:srgbClr val="C0C0C0"/>
                  </a:outerShdw>
                </a:effectLst>
                <a:ea typeface="굴림" charset="-127"/>
              </a:rPr>
              <a:t>         Human Development</a:t>
            </a:r>
            <a:r>
              <a:rPr lang="en-US" altLang="ko-KR" i="1">
                <a:solidFill>
                  <a:srgbClr val="000000"/>
                </a:solidFill>
                <a:effectLst>
                  <a:outerShdw blurRad="38100" dist="38100" dir="2700000" algn="tl">
                    <a:srgbClr val="C0C0C0"/>
                  </a:outerShdw>
                </a:effectLst>
                <a:ea typeface="굴림" charset="-127"/>
              </a:rPr>
              <a:t>   </a:t>
            </a:r>
            <a:endParaRPr lang="es-ES" i="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8789799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fade">
                                      <p:cBhvr>
                                        <p:cTn id="10"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70657 Forma"/>
          <p:cNvSpPr>
            <a:spLocks noGrp="1" noChangeArrowheads="1"/>
          </p:cNvSpPr>
          <p:nvPr>
            <p:ph type="title"/>
          </p:nvPr>
        </p:nvSpPr>
        <p:spPr>
          <a:effectLst>
            <a:outerShdw dist="35921" dir="2700000" algn="ctr" rotWithShape="0">
              <a:schemeClr val="tx1"/>
            </a:outerShdw>
          </a:effectLst>
        </p:spPr>
        <p:txBody>
          <a:bodyPr/>
          <a:lstStyle/>
          <a:p>
            <a:pPr marL="0" indent="0" defTabSz="914400" eaLnBrk="1" hangingPunct="1"/>
            <a:r>
              <a:rPr lang="en-US" b="1" smtClean="0">
                <a:solidFill>
                  <a:schemeClr val="bg1"/>
                </a:solidFill>
              </a:rPr>
              <a:t>Research—Porn and Internet</a:t>
            </a:r>
            <a:endParaRPr lang="es-MX" smtClean="0"/>
          </a:p>
        </p:txBody>
      </p:sp>
      <p:sp>
        <p:nvSpPr>
          <p:cNvPr id="70659" name="70658 Forma"/>
          <p:cNvSpPr>
            <a:spLocks noGrp="1" noChangeArrowheads="1"/>
          </p:cNvSpPr>
          <p:nvPr>
            <p:ph type="body" idx="1"/>
          </p:nvPr>
        </p:nvSpPr>
        <p:spPr>
          <a:xfrm>
            <a:off x="304800" y="2819400"/>
            <a:ext cx="6172200" cy="2743200"/>
          </a:xfrm>
          <a:effectLst>
            <a:outerShdw dist="35921" dir="2700000" algn="ctr" rotWithShape="0">
              <a:schemeClr val="tx1"/>
            </a:outerShdw>
          </a:effectLst>
        </p:spPr>
        <p:txBody>
          <a:bodyPr/>
          <a:lstStyle/>
          <a:p>
            <a:pPr defTabSz="914400" eaLnBrk="1" hangingPunct="1"/>
            <a:r>
              <a:rPr lang="en-US" sz="3600" b="1" smtClean="0">
                <a:solidFill>
                  <a:schemeClr val="bg1"/>
                </a:solidFill>
              </a:rPr>
              <a:t>Adult porn sites 63 million visitors Dec 05</a:t>
            </a:r>
            <a:endParaRPr lang="es-MX" sz="2800" b="1" smtClean="0"/>
          </a:p>
          <a:p>
            <a:pPr defTabSz="914400" eaLnBrk="1" hangingPunct="1"/>
            <a:r>
              <a:rPr lang="en-US" sz="3600" b="1" smtClean="0">
                <a:solidFill>
                  <a:schemeClr val="bg1"/>
                </a:solidFill>
              </a:rPr>
              <a:t>20% of children using chat rooms approached by pedophiles</a:t>
            </a:r>
            <a:endParaRPr lang="en-US" sz="2400" b="1" smtClean="0">
              <a:solidFill>
                <a:schemeClr val="bg1"/>
              </a:solidFill>
            </a:endParaRPr>
          </a:p>
        </p:txBody>
      </p:sp>
      <p:sp>
        <p:nvSpPr>
          <p:cNvPr id="70660" name="70659 Rectángulo"/>
          <p:cNvSpPr>
            <a:spLocks noChangeArrowheads="1"/>
          </p:cNvSpPr>
          <p:nvPr/>
        </p:nvSpPr>
        <p:spPr bwMode="auto">
          <a:xfrm>
            <a:off x="3276600" y="5867400"/>
            <a:ext cx="2500313" cy="4270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sz="2200" i="1" smtClean="0">
                <a:solidFill>
                  <a:srgbClr val="FFFFFF"/>
                </a:solidFill>
              </a:rPr>
              <a:t>Family Safe Media</a:t>
            </a:r>
            <a:endParaRPr lang="es-ES" sz="2200" i="1" smtClean="0">
              <a:solidFill>
                <a:srgbClr val="FFFFFF"/>
              </a:solidFill>
            </a:endParaRPr>
          </a:p>
        </p:txBody>
      </p:sp>
    </p:spTree>
    <p:extLst>
      <p:ext uri="{BB962C8B-B14F-4D97-AF65-F5344CB8AC3E}">
        <p14:creationId xmlns:p14="http://schemas.microsoft.com/office/powerpoint/2010/main" val="34730494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70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318000" y="4167664"/>
            <a:ext cx="4572000" cy="2123658"/>
          </a:xfrm>
          <a:prstGeom prst="rect">
            <a:avLst/>
          </a:prstGeom>
        </p:spPr>
        <p:txBody>
          <a:bodyPr>
            <a:spAutoFit/>
          </a:bodyPr>
          <a:lstStyle/>
          <a:p>
            <a:pPr algn="ctr" defTabSz="457200"/>
            <a:r>
              <a:rPr lang="en-US" sz="4400" b="1" dirty="0">
                <a:solidFill>
                  <a:srgbClr val="000000"/>
                </a:solidFill>
                <a:latin typeface="Calibri"/>
              </a:rPr>
              <a:t>Ben Carson had a mother who was a “hands-on” parent</a:t>
            </a:r>
          </a:p>
        </p:txBody>
      </p:sp>
    </p:spTree>
    <p:extLst>
      <p:ext uri="{BB962C8B-B14F-4D97-AF65-F5344CB8AC3E}">
        <p14:creationId xmlns:p14="http://schemas.microsoft.com/office/powerpoint/2010/main" val="345776211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972" y="4200769"/>
            <a:ext cx="9139028" cy="2657230"/>
          </a:xfrm>
          <a:prstGeom prst="rect">
            <a:avLst/>
          </a:prstGeom>
          <a:solidFill>
            <a:schemeClr val="tx1">
              <a:alpha val="4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293077" y="4507413"/>
            <a:ext cx="8577385" cy="2062103"/>
          </a:xfrm>
          <a:prstGeom prst="rect">
            <a:avLst/>
          </a:prstGeom>
        </p:spPr>
        <p:txBody>
          <a:bodyPr wrap="square">
            <a:spAutoFit/>
          </a:bodyPr>
          <a:lstStyle/>
          <a:p>
            <a:pPr algn="ctr" defTabSz="457200" fontAlgn="ctr"/>
            <a:r>
              <a:rPr lang="en-US" sz="3200" b="1" dirty="0">
                <a:solidFill>
                  <a:srgbClr val="FFFFFF"/>
                </a:solidFill>
              </a:rPr>
              <a:t>One father decided that his boys were spending too much time with television and video games. He thought, </a:t>
            </a:r>
            <a:r>
              <a:rPr lang="en-US" sz="3200" b="1" i="1" dirty="0">
                <a:solidFill>
                  <a:srgbClr val="FFFFFF"/>
                </a:solidFill>
              </a:rPr>
              <a:t>If I take television away from them, I must replace it with something better</a:t>
            </a:r>
            <a:r>
              <a:rPr lang="en-US" sz="3200" b="1" dirty="0">
                <a:solidFill>
                  <a:srgbClr val="FFFFFF"/>
                </a:solidFill>
              </a:rPr>
              <a:t>. </a:t>
            </a:r>
          </a:p>
        </p:txBody>
      </p:sp>
    </p:spTree>
    <p:extLst>
      <p:ext uri="{BB962C8B-B14F-4D97-AF65-F5344CB8AC3E}">
        <p14:creationId xmlns:p14="http://schemas.microsoft.com/office/powerpoint/2010/main" val="2001486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38913 Rectángulo"/>
          <p:cNvSpPr>
            <a:spLocks noChangeArrowheads="1"/>
          </p:cNvSpPr>
          <p:nvPr/>
        </p:nvSpPr>
        <p:spPr bwMode="auto">
          <a:xfrm>
            <a:off x="228600" y="533400"/>
            <a:ext cx="67056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fontAlgn="base">
              <a:spcBef>
                <a:spcPct val="0"/>
              </a:spcBef>
              <a:spcAft>
                <a:spcPct val="0"/>
              </a:spcAft>
            </a:pPr>
            <a:r>
              <a:rPr lang="en-US" sz="4000" b="1" smtClean="0">
                <a:solidFill>
                  <a:srgbClr val="FFFFFF"/>
                </a:solidFill>
              </a:rPr>
              <a:t>Father decides what will be his time priorities</a:t>
            </a:r>
            <a:endParaRPr lang="es-ES" sz="4000" b="1" smtClean="0">
              <a:solidFill>
                <a:srgbClr val="FFFFFF"/>
              </a:solidFill>
            </a:endParaRPr>
          </a:p>
        </p:txBody>
      </p:sp>
    </p:spTree>
    <p:extLst>
      <p:ext uri="{BB962C8B-B14F-4D97-AF65-F5344CB8AC3E}">
        <p14:creationId xmlns:p14="http://schemas.microsoft.com/office/powerpoint/2010/main" val="380957210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37889 Rectángulo"/>
          <p:cNvSpPr>
            <a:spLocks noChangeArrowheads="1"/>
          </p:cNvSpPr>
          <p:nvPr/>
        </p:nvSpPr>
        <p:spPr bwMode="auto">
          <a:xfrm>
            <a:off x="1752600" y="228600"/>
            <a:ext cx="5154613"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sz="4400" b="1" smtClean="0">
                <a:solidFill>
                  <a:srgbClr val="FFFFFF"/>
                </a:solidFill>
              </a:rPr>
              <a:t>The Current Scene</a:t>
            </a:r>
            <a:endParaRPr lang="es-ES" sz="4400" b="1" smtClean="0">
              <a:solidFill>
                <a:srgbClr val="FFFFFF"/>
              </a:solidFill>
            </a:endParaRPr>
          </a:p>
        </p:txBody>
      </p:sp>
      <p:sp>
        <p:nvSpPr>
          <p:cNvPr id="37891" name="37890 Rectángulo"/>
          <p:cNvSpPr>
            <a:spLocks noChangeArrowheads="1"/>
          </p:cNvSpPr>
          <p:nvPr/>
        </p:nvSpPr>
        <p:spPr bwMode="auto">
          <a:xfrm>
            <a:off x="304800" y="3581400"/>
            <a:ext cx="8458200" cy="1754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fontAlgn="base">
              <a:spcBef>
                <a:spcPct val="0"/>
              </a:spcBef>
              <a:spcAft>
                <a:spcPct val="0"/>
              </a:spcAft>
            </a:pPr>
            <a:r>
              <a:rPr lang="en-US" sz="3600" b="1" smtClean="0">
                <a:solidFill>
                  <a:srgbClr val="FFFFFF"/>
                </a:solidFill>
              </a:rPr>
              <a:t>The number of fathers not sharing priority time with their growing sons and daughters has been increasing.</a:t>
            </a:r>
            <a:endParaRPr lang="es-ES" sz="3600" b="1" smtClean="0">
              <a:solidFill>
                <a:srgbClr val="FFFFFF"/>
              </a:solidFill>
            </a:endParaRPr>
          </a:p>
        </p:txBody>
      </p:sp>
      <p:sp>
        <p:nvSpPr>
          <p:cNvPr id="37892" name="37891 Rectángulo"/>
          <p:cNvSpPr>
            <a:spLocks noChangeArrowheads="1"/>
          </p:cNvSpPr>
          <p:nvPr/>
        </p:nvSpPr>
        <p:spPr bwMode="auto">
          <a:xfrm>
            <a:off x="2667000" y="5562600"/>
            <a:ext cx="591185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0"/>
              </a:spcBef>
              <a:spcAft>
                <a:spcPct val="0"/>
              </a:spcAft>
            </a:pPr>
            <a:r>
              <a:rPr lang="en-US" sz="4000" b="1" smtClean="0">
                <a:solidFill>
                  <a:srgbClr val="FFFFFF"/>
                </a:solidFill>
              </a:rPr>
              <a:t>How is it in your home?</a:t>
            </a:r>
            <a:endParaRPr lang="es-ES" sz="4000" b="1" smtClean="0">
              <a:solidFill>
                <a:srgbClr val="FFFFFF"/>
              </a:solidFill>
            </a:endParaRPr>
          </a:p>
        </p:txBody>
      </p:sp>
    </p:spTree>
    <p:extLst>
      <p:ext uri="{BB962C8B-B14F-4D97-AF65-F5344CB8AC3E}">
        <p14:creationId xmlns:p14="http://schemas.microsoft.com/office/powerpoint/2010/main" val="25115795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animEffect transition="in" filter="fade">
                                      <p:cBhvr>
                                        <p:cTn id="9" dur="500"/>
                                        <p:tgtEl>
                                          <p:spTgt spid="378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1" name="58370 Forma"/>
          <p:cNvSpPr>
            <a:spLocks noGrp="1" noChangeArrowheads="1"/>
          </p:cNvSpPr>
          <p:nvPr>
            <p:ph type="body" idx="1"/>
          </p:nvPr>
        </p:nvSpPr>
        <p:spPr>
          <a:xfrm>
            <a:off x="76200" y="4267200"/>
            <a:ext cx="8991600" cy="1295400"/>
          </a:xfrm>
          <a:effectLst>
            <a:outerShdw dist="35921" dir="2700000" algn="ctr" rotWithShape="0">
              <a:schemeClr val="tx1"/>
            </a:outerShdw>
          </a:effectLst>
        </p:spPr>
        <p:txBody>
          <a:bodyPr/>
          <a:lstStyle/>
          <a:p>
            <a:pPr defTabSz="914400" eaLnBrk="1" hangingPunct="1">
              <a:buFontTx/>
              <a:buNone/>
            </a:pPr>
            <a:r>
              <a:rPr lang="en-US" sz="4000" b="1" smtClean="0">
                <a:solidFill>
                  <a:schemeClr val="bg1"/>
                </a:solidFill>
              </a:rPr>
              <a:t>  Daily set a few attainable important goals and accomplish them.</a:t>
            </a:r>
            <a:endParaRPr lang="es-MX" smtClean="0"/>
          </a:p>
        </p:txBody>
      </p:sp>
    </p:spTree>
    <p:extLst>
      <p:ext uri="{BB962C8B-B14F-4D97-AF65-F5344CB8AC3E}">
        <p14:creationId xmlns:p14="http://schemas.microsoft.com/office/powerpoint/2010/main" val="3393658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1140" name="91139 CuadroTexto"/>
          <p:cNvSpPr txBox="1">
            <a:spLocks noChangeArrowheads="1"/>
          </p:cNvSpPr>
          <p:nvPr/>
        </p:nvSpPr>
        <p:spPr bwMode="auto">
          <a:xfrm>
            <a:off x="457200" y="1447800"/>
            <a:ext cx="7010400" cy="1311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r>
              <a:rPr lang="en-US" b="1" baseline="0" smtClean="0">
                <a:solidFill>
                  <a:srgbClr val="FFFFFF"/>
                </a:solidFill>
              </a:rPr>
              <a:t>Strong Families spend large chunks of time together.</a:t>
            </a:r>
            <a:endParaRPr lang="es-MX" sz="1800" baseline="0" smtClean="0">
              <a:solidFill>
                <a:srgbClr val="000000"/>
              </a:solidFill>
            </a:endParaRPr>
          </a:p>
        </p:txBody>
      </p:sp>
      <p:sp>
        <p:nvSpPr>
          <p:cNvPr id="36867" name="91140 CuadroTexto"/>
          <p:cNvSpPr txBox="1">
            <a:spLocks noChangeArrowheads="1"/>
          </p:cNvSpPr>
          <p:nvPr/>
        </p:nvSpPr>
        <p:spPr bwMode="auto">
          <a:xfrm>
            <a:off x="304800" y="533400"/>
            <a:ext cx="3733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r>
              <a:rPr lang="en-US" sz="4400" b="1" baseline="0" smtClean="0">
                <a:solidFill>
                  <a:srgbClr val="FFFFFF"/>
                </a:solidFill>
              </a:rPr>
              <a:t>SUMMARY</a:t>
            </a:r>
            <a:endParaRPr lang="es-MX" sz="1800" baseline="0" smtClean="0">
              <a:solidFill>
                <a:srgbClr val="000000"/>
              </a:solidFill>
            </a:endParaRPr>
          </a:p>
        </p:txBody>
      </p:sp>
    </p:spTree>
    <p:extLst>
      <p:ext uri="{BB962C8B-B14F-4D97-AF65-F5344CB8AC3E}">
        <p14:creationId xmlns:p14="http://schemas.microsoft.com/office/powerpoint/2010/main" val="23806759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92163 CuadroTexto"/>
          <p:cNvSpPr txBox="1">
            <a:spLocks noChangeArrowheads="1"/>
          </p:cNvSpPr>
          <p:nvPr/>
        </p:nvSpPr>
        <p:spPr bwMode="auto">
          <a:xfrm>
            <a:off x="1066800" y="4114800"/>
            <a:ext cx="6781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aseline="-25000">
                <a:solidFill>
                  <a:schemeClr val="tx1"/>
                </a:solidFill>
                <a:latin typeface="Arial" charset="0"/>
              </a:defRPr>
            </a:lvl1pPr>
            <a:lvl2pPr marL="742950" indent="-285750" eaLnBrk="0" hangingPunct="0">
              <a:defRPr sz="4000" baseline="-25000">
                <a:solidFill>
                  <a:schemeClr val="tx1"/>
                </a:solidFill>
                <a:latin typeface="Arial" charset="0"/>
              </a:defRPr>
            </a:lvl2pPr>
            <a:lvl3pPr marL="1143000" indent="-228600" eaLnBrk="0" hangingPunct="0">
              <a:defRPr sz="4000" baseline="-25000">
                <a:solidFill>
                  <a:schemeClr val="tx1"/>
                </a:solidFill>
                <a:latin typeface="Arial" charset="0"/>
              </a:defRPr>
            </a:lvl3pPr>
            <a:lvl4pPr marL="1600200" indent="-228600" eaLnBrk="0" hangingPunct="0">
              <a:defRPr sz="4000" baseline="-25000">
                <a:solidFill>
                  <a:schemeClr val="tx1"/>
                </a:solidFill>
                <a:latin typeface="Arial" charset="0"/>
              </a:defRPr>
            </a:lvl4pPr>
            <a:lvl5pPr marL="2057400" indent="-228600" eaLnBrk="0" hangingPunct="0">
              <a:defRPr sz="4000" baseline="-25000">
                <a:solidFill>
                  <a:schemeClr val="tx1"/>
                </a:solidFill>
                <a:latin typeface="Arial" charset="0"/>
              </a:defRPr>
            </a:lvl5pPr>
            <a:lvl6pPr marL="2514600" indent="-228600" eaLnBrk="0" fontAlgn="base" hangingPunct="0">
              <a:spcBef>
                <a:spcPct val="0"/>
              </a:spcBef>
              <a:spcAft>
                <a:spcPct val="0"/>
              </a:spcAft>
              <a:defRPr sz="4000" baseline="-25000">
                <a:solidFill>
                  <a:schemeClr val="tx1"/>
                </a:solidFill>
                <a:latin typeface="Arial" charset="0"/>
              </a:defRPr>
            </a:lvl6pPr>
            <a:lvl7pPr marL="2971800" indent="-228600" eaLnBrk="0" fontAlgn="base" hangingPunct="0">
              <a:spcBef>
                <a:spcPct val="0"/>
              </a:spcBef>
              <a:spcAft>
                <a:spcPct val="0"/>
              </a:spcAft>
              <a:defRPr sz="4000" baseline="-25000">
                <a:solidFill>
                  <a:schemeClr val="tx1"/>
                </a:solidFill>
                <a:latin typeface="Arial" charset="0"/>
              </a:defRPr>
            </a:lvl7pPr>
            <a:lvl8pPr marL="3429000" indent="-228600" eaLnBrk="0" fontAlgn="base" hangingPunct="0">
              <a:spcBef>
                <a:spcPct val="0"/>
              </a:spcBef>
              <a:spcAft>
                <a:spcPct val="0"/>
              </a:spcAft>
              <a:defRPr sz="4000" baseline="-25000">
                <a:solidFill>
                  <a:schemeClr val="tx1"/>
                </a:solidFill>
                <a:latin typeface="Arial" charset="0"/>
              </a:defRPr>
            </a:lvl8pPr>
            <a:lvl9pPr marL="3886200" indent="-228600" eaLnBrk="0" fontAlgn="base" hangingPunct="0">
              <a:spcBef>
                <a:spcPct val="0"/>
              </a:spcBef>
              <a:spcAft>
                <a:spcPct val="0"/>
              </a:spcAft>
              <a:defRPr sz="4000" baseline="-25000">
                <a:solidFill>
                  <a:schemeClr val="tx1"/>
                </a:solidFill>
                <a:latin typeface="Arial" charset="0"/>
              </a:defRPr>
            </a:lvl9pPr>
          </a:lstStyle>
          <a:p>
            <a:pPr eaLnBrk="1" fontAlgn="base" hangingPunct="1">
              <a:spcBef>
                <a:spcPct val="50000"/>
              </a:spcBef>
              <a:spcAft>
                <a:spcPct val="0"/>
              </a:spcAft>
            </a:pPr>
            <a:r>
              <a:rPr lang="en-US" b="1" baseline="0" smtClean="0">
                <a:solidFill>
                  <a:srgbClr val="FFFFFF"/>
                </a:solidFill>
              </a:rPr>
              <a:t>Kids need parent’s time.</a:t>
            </a:r>
            <a:endParaRPr lang="es-MX" sz="1800" baseline="0" smtClean="0">
              <a:solidFill>
                <a:srgbClr val="000000"/>
              </a:solidFill>
            </a:endParaRPr>
          </a:p>
        </p:txBody>
      </p:sp>
    </p:spTree>
    <p:extLst>
      <p:ext uri="{BB962C8B-B14F-4D97-AF65-F5344CB8AC3E}">
        <p14:creationId xmlns:p14="http://schemas.microsoft.com/office/powerpoint/2010/main" val="205648402"/>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NATURE VS NURTURE</a:t>
            </a:r>
            <a:endParaRPr lang="en-GB" dirty="0"/>
          </a:p>
        </p:txBody>
      </p:sp>
    </p:spTree>
    <p:extLst>
      <p:ext uri="{BB962C8B-B14F-4D97-AF65-F5344CB8AC3E}">
        <p14:creationId xmlns:p14="http://schemas.microsoft.com/office/powerpoint/2010/main" val="312846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The Wellness Wheel Complete</a:t>
            </a:r>
          </a:p>
        </p:txBody>
      </p:sp>
      <p:pic>
        <p:nvPicPr>
          <p:cNvPr id="922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47825"/>
            <a:ext cx="51657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660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11" y="2564904"/>
            <a:ext cx="9144001" cy="2230823"/>
          </a:xfrm>
          <a:prstGeom prst="rect">
            <a:avLst/>
          </a:prstGeom>
          <a:noFill/>
        </p:spPr>
        <p:txBody>
          <a:bodyPr wrap="square" lIns="75648" tIns="37824" rIns="75648" bIns="37824" rtlCol="0">
            <a:spAutoFit/>
          </a:bodyPr>
          <a:lstStyle/>
          <a:p>
            <a:pPr algn="ctr"/>
            <a:r>
              <a:rPr lang="en-GB" sz="7000" dirty="0" smtClean="0">
                <a:solidFill>
                  <a:schemeClr val="tx2">
                    <a:lumMod val="75000"/>
                  </a:schemeClr>
                </a:solidFill>
                <a:latin typeface="John Handy LET" pitchFamily="2" charset="0"/>
                <a:cs typeface="Consolas" pitchFamily="49" charset="0"/>
              </a:rPr>
              <a:t>Are there any questions?</a:t>
            </a:r>
            <a:endParaRPr lang="en-GB" sz="7000" dirty="0">
              <a:solidFill>
                <a:schemeClr val="tx2">
                  <a:lumMod val="75000"/>
                </a:schemeClr>
              </a:solidFill>
              <a:latin typeface="John Handy LET" pitchFamily="2" charset="0"/>
              <a:cs typeface="Consolas" pitchFamily="49" charset="0"/>
            </a:endParaRPr>
          </a:p>
        </p:txBody>
      </p:sp>
    </p:spTree>
    <p:extLst>
      <p:ext uri="{BB962C8B-B14F-4D97-AF65-F5344CB8AC3E}">
        <p14:creationId xmlns:p14="http://schemas.microsoft.com/office/powerpoint/2010/main" val="5029063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2314" y="3244334"/>
            <a:ext cx="3559372" cy="1200329"/>
          </a:xfrm>
          <a:prstGeom prst="rect">
            <a:avLst/>
          </a:prstGeom>
        </p:spPr>
        <p:txBody>
          <a:bodyPr wrap="none">
            <a:spAutoFit/>
          </a:bodyPr>
          <a:lstStyle/>
          <a:p>
            <a:r>
              <a:rPr lang="en-GB" dirty="0" smtClean="0"/>
              <a:t>TOMORROW’S TOPIC :</a:t>
            </a:r>
          </a:p>
          <a:p>
            <a:endParaRPr lang="en-GB" dirty="0"/>
          </a:p>
          <a:p>
            <a:r>
              <a:rPr lang="en-GB" dirty="0" smtClean="0"/>
              <a:t>TRUSTING </a:t>
            </a:r>
            <a:r>
              <a:rPr lang="en-GB" dirty="0"/>
              <a:t>IN A DIVINE </a:t>
            </a:r>
            <a:r>
              <a:rPr lang="en-GB" dirty="0" smtClean="0"/>
              <a:t>POWER</a:t>
            </a:r>
          </a:p>
          <a:p>
            <a:endParaRPr lang="en-GB" dirty="0"/>
          </a:p>
        </p:txBody>
      </p:sp>
    </p:spTree>
    <p:extLst>
      <p:ext uri="{BB962C8B-B14F-4D97-AF65-F5344CB8AC3E}">
        <p14:creationId xmlns:p14="http://schemas.microsoft.com/office/powerpoint/2010/main" val="36363151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9600" dirty="0">
                <a:solidFill>
                  <a:schemeClr val="tx2">
                    <a:lumMod val="75000"/>
                  </a:schemeClr>
                </a:solidFill>
                <a:latin typeface="Kunstler Script" pitchFamily="66" charset="0"/>
                <a:cs typeface="Consolas" pitchFamily="49" charset="0"/>
              </a:rPr>
              <a:t>God bless you!</a:t>
            </a:r>
          </a:p>
          <a:p>
            <a:endParaRPr lang="en-GB" dirty="0"/>
          </a:p>
        </p:txBody>
      </p:sp>
      <p:sp>
        <p:nvSpPr>
          <p:cNvPr id="3" name="Title 2"/>
          <p:cNvSpPr>
            <a:spLocks noGrp="1"/>
          </p:cNvSpPr>
          <p:nvPr>
            <p:ph type="title"/>
          </p:nvPr>
        </p:nvSpPr>
        <p:spPr/>
        <p:txBody>
          <a:bodyPr/>
          <a:lstStyle/>
          <a:p>
            <a:endParaRPr lang="en-GB" dirty="0"/>
          </a:p>
        </p:txBody>
      </p:sp>
    </p:spTree>
    <p:extLst>
      <p:ext uri="{BB962C8B-B14F-4D97-AF65-F5344CB8AC3E}">
        <p14:creationId xmlns:p14="http://schemas.microsoft.com/office/powerpoint/2010/main" val="408981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A cross-government mental health outcomes </a:t>
            </a:r>
          </a:p>
          <a:p>
            <a:r>
              <a:rPr lang="en-GB" dirty="0"/>
              <a:t>strategy for people of all ages </a:t>
            </a:r>
            <a:endParaRPr lang="en-GB" dirty="0" smtClean="0"/>
          </a:p>
          <a:p>
            <a:r>
              <a:rPr lang="en-GB" dirty="0" smtClean="0"/>
              <a:t>The </a:t>
            </a:r>
            <a:r>
              <a:rPr lang="en-GB" dirty="0"/>
              <a:t>Prime Minister, David Cameron, and the </a:t>
            </a:r>
          </a:p>
          <a:p>
            <a:r>
              <a:rPr lang="en-GB" dirty="0"/>
              <a:t>Deputy Prime Minister, Nick Clegg, have made </a:t>
            </a:r>
          </a:p>
          <a:p>
            <a:r>
              <a:rPr lang="en-GB" dirty="0"/>
              <a:t>it clear that the Coalition Government’s success </a:t>
            </a:r>
          </a:p>
          <a:p>
            <a:r>
              <a:rPr lang="en-GB" dirty="0"/>
              <a:t>will be measured by the nation’s wellbeing, not </a:t>
            </a:r>
          </a:p>
          <a:p>
            <a:r>
              <a:rPr lang="en-GB" dirty="0"/>
              <a:t>just by the state of the economy. </a:t>
            </a:r>
            <a:endParaRPr lang="en-GB" dirty="0" smtClean="0"/>
          </a:p>
          <a:p>
            <a:endParaRPr lang="en-GB" dirty="0"/>
          </a:p>
          <a:p>
            <a:endParaRPr lang="en-GB" dirty="0"/>
          </a:p>
          <a:p>
            <a:endParaRPr lang="en-GB" dirty="0"/>
          </a:p>
        </p:txBody>
      </p:sp>
      <p:sp>
        <p:nvSpPr>
          <p:cNvPr id="3" name="Title 2"/>
          <p:cNvSpPr>
            <a:spLocks noGrp="1"/>
          </p:cNvSpPr>
          <p:nvPr>
            <p:ph type="title"/>
          </p:nvPr>
        </p:nvSpPr>
        <p:spPr/>
        <p:txBody>
          <a:bodyPr>
            <a:normAutofit fontScale="90000"/>
          </a:bodyPr>
          <a:lstStyle/>
          <a:p>
            <a:r>
              <a:rPr lang="en-GB" dirty="0">
                <a:effectLst/>
              </a:rPr>
              <a:t>No health </a:t>
            </a:r>
            <a:r>
              <a:rPr lang="en-GB" dirty="0" smtClean="0">
                <a:effectLst/>
              </a:rPr>
              <a:t>without mental </a:t>
            </a:r>
            <a:r>
              <a:rPr lang="en-GB" dirty="0">
                <a:effectLst/>
              </a:rPr>
              <a:t>health </a:t>
            </a:r>
            <a:br>
              <a:rPr lang="en-GB" dirty="0">
                <a:effectLst/>
              </a:rPr>
            </a:br>
            <a:endParaRPr lang="en-GB" dirty="0"/>
          </a:p>
        </p:txBody>
      </p:sp>
    </p:spTree>
    <p:extLst>
      <p:ext uri="{BB962C8B-B14F-4D97-AF65-F5344CB8AC3E}">
        <p14:creationId xmlns:p14="http://schemas.microsoft.com/office/powerpoint/2010/main" val="278046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The costs of mental health problems to the </a:t>
            </a:r>
          </a:p>
          <a:p>
            <a:r>
              <a:rPr lang="en-GB" dirty="0"/>
              <a:t>economy in England have recently been </a:t>
            </a:r>
          </a:p>
          <a:p>
            <a:r>
              <a:rPr lang="en-GB" dirty="0"/>
              <a:t>estimated at a massive £105 billion, and </a:t>
            </a:r>
          </a:p>
          <a:p>
            <a:r>
              <a:rPr lang="en-GB" dirty="0"/>
              <a:t>treatment costs are expected to double in the </a:t>
            </a:r>
          </a:p>
          <a:p>
            <a:r>
              <a:rPr lang="en-GB" dirty="0"/>
              <a:t>next 20 years</a:t>
            </a:r>
            <a:r>
              <a:rPr lang="en-GB" dirty="0" smtClean="0"/>
              <a:t>.</a:t>
            </a:r>
          </a:p>
          <a:p>
            <a:r>
              <a:rPr lang="en-GB" dirty="0" smtClean="0"/>
              <a:t> </a:t>
            </a:r>
            <a:r>
              <a:rPr lang="en-GB" dirty="0"/>
              <a:t>We simply cannot continue to </a:t>
            </a:r>
            <a:r>
              <a:rPr lang="en-GB" dirty="0" smtClean="0"/>
              <a:t> allow </a:t>
            </a:r>
            <a:r>
              <a:rPr lang="en-GB" dirty="0"/>
              <a:t>costs to spiral </a:t>
            </a:r>
            <a:r>
              <a:rPr lang="en-GB" dirty="0" smtClean="0"/>
              <a:t>upwards</a:t>
            </a:r>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427133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This Government recognises that our mental </a:t>
            </a:r>
          </a:p>
          <a:p>
            <a:r>
              <a:rPr lang="en-GB" dirty="0"/>
              <a:t>health is central to our quality of life, central to </a:t>
            </a:r>
          </a:p>
          <a:p>
            <a:r>
              <a:rPr lang="en-GB" dirty="0"/>
              <a:t>our economic success and interdependent with </a:t>
            </a:r>
          </a:p>
          <a:p>
            <a:r>
              <a:rPr lang="en-GB" dirty="0"/>
              <a:t>our success in improving education, training and </a:t>
            </a:r>
          </a:p>
          <a:p>
            <a:r>
              <a:rPr lang="en-GB" dirty="0"/>
              <a:t>employment outcomes and tackling some of the </a:t>
            </a:r>
          </a:p>
          <a:p>
            <a:r>
              <a:rPr lang="en-GB" dirty="0"/>
              <a:t>persistent problems that scar our society, from </a:t>
            </a:r>
          </a:p>
          <a:p>
            <a:r>
              <a:rPr lang="en-GB" dirty="0"/>
              <a:t>homelessness, violence and abuse, to drug </a:t>
            </a:r>
            <a:r>
              <a:rPr lang="en-GB" dirty="0" smtClean="0"/>
              <a:t>use and crime </a:t>
            </a:r>
            <a:endParaRPr lang="en-GB" dirty="0"/>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595100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10.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519</TotalTime>
  <Words>2793</Words>
  <Application>Microsoft Office PowerPoint</Application>
  <PresentationFormat>On-screen Show (4:3)</PresentationFormat>
  <Paragraphs>422</Paragraphs>
  <Slides>62</Slides>
  <Notes>37</Notes>
  <HiddenSlides>0</HiddenSlides>
  <MMClips>1</MMClips>
  <ScaleCrop>false</ScaleCrop>
  <HeadingPairs>
    <vt:vector size="4" baseType="variant">
      <vt:variant>
        <vt:lpstr>Theme</vt:lpstr>
      </vt:variant>
      <vt:variant>
        <vt:i4>21</vt:i4>
      </vt:variant>
      <vt:variant>
        <vt:lpstr>Slide Titles</vt:lpstr>
      </vt:variant>
      <vt:variant>
        <vt:i4>62</vt:i4>
      </vt:variant>
    </vt:vector>
  </HeadingPairs>
  <TitlesOfParts>
    <vt:vector size="83" baseType="lpstr">
      <vt:lpstr>Paper</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9_Diseño predeterminado</vt:lpstr>
      <vt:lpstr>10_Diseño predeterminado</vt:lpstr>
      <vt:lpstr>11_Diseño predeterminado</vt:lpstr>
      <vt:lpstr>12_Diseño predeterminado</vt:lpstr>
      <vt:lpstr>13_Diseño predeterminado</vt:lpstr>
      <vt:lpstr>14_Diseño predeterminado</vt:lpstr>
      <vt:lpstr>15_Diseño predeterminado</vt:lpstr>
      <vt:lpstr>16_Diseño predeterminado</vt:lpstr>
      <vt:lpstr>Office Theme</vt:lpstr>
      <vt:lpstr>2_Office Theme</vt:lpstr>
      <vt:lpstr>17_Diseño predeterminado</vt:lpstr>
      <vt:lpstr>PowerPoint Presentation</vt:lpstr>
      <vt:lpstr>PowerPoint Presentation</vt:lpstr>
      <vt:lpstr>Definition of mental health</vt:lpstr>
      <vt:lpstr>Health and Wellness</vt:lpstr>
      <vt:lpstr>The Six Components of Health</vt:lpstr>
      <vt:lpstr>The Wellness Wheel Complete</vt:lpstr>
      <vt:lpstr>No health without mental health  </vt:lpstr>
      <vt:lpstr>PowerPoint Presentation</vt:lpstr>
      <vt:lpstr>PowerPoint Presentation</vt:lpstr>
      <vt:lpstr>The mental health continuum</vt:lpstr>
      <vt:lpstr>Preventing mental health problems</vt:lpstr>
      <vt:lpstr>Why Mental Health? </vt:lpstr>
      <vt:lpstr>PowerPoint Presentation</vt:lpstr>
      <vt:lpstr>Impact of mental health problems</vt:lpstr>
      <vt:lpstr>What influences your mental health?</vt:lpstr>
      <vt:lpstr>Impact of mental health problems</vt:lpstr>
      <vt:lpstr>PowerPoint Presentation</vt:lpstr>
      <vt:lpstr>Factors that influence mental health  and wellbeing</vt:lpstr>
      <vt:lpstr>What influences your mental health?</vt:lpstr>
      <vt:lpstr>PowerPoint Presentation</vt:lpstr>
      <vt:lpstr>PowerPoint Presentation</vt:lpstr>
      <vt:lpstr>PowerPoint Presentation</vt:lpstr>
      <vt:lpstr>PowerPoint Presentation</vt:lpstr>
      <vt:lpstr>PowerPoint Presentation</vt:lpstr>
      <vt:lpstr>PowerPoint Presentation</vt:lpstr>
      <vt:lpstr>Depression</vt:lpstr>
      <vt:lpstr>Symptoms of depression </vt:lpstr>
      <vt:lpstr>Symptoms of depression (contd)</vt:lpstr>
      <vt:lpstr>Risk factors for depression</vt:lpstr>
      <vt:lpstr>Risk factors for depression (contd)</vt:lpstr>
      <vt:lpstr>Possible signs and symptoms of depression in the workplace</vt:lpstr>
      <vt:lpstr>Domestic Violence </vt:lpstr>
      <vt:lpstr>This is  Carolyn Thomas before her face was destroyed in a shooting.</vt:lpstr>
      <vt:lpstr>Terrence Kelly leaves court April 15, 2005, in Waco. He was convicted of shooting Carolyn Thomas in the face and killing her mother in 2003.  He is serving a life sentence. </vt:lpstr>
      <vt:lpstr>This photo shows Janice Reeves, Carolyn Thomas' mother, who was shot dead by her daughter's boyfriend in 2003.  </vt:lpstr>
      <vt:lpstr>Carolyn Thomas, a 34-year-old former track star was shot in the face by an abusive ex-boyfriend who also killed her mother.  She wears a mask-like bandage to protect her from infection and the stares of those who are unknowing of her experiences. </vt:lpstr>
      <vt:lpstr>Life Begins Anew!</vt:lpstr>
      <vt:lpstr>NATURE VS NURTURE</vt:lpstr>
      <vt:lpstr>PowerPoint Presentation</vt:lpstr>
      <vt:lpstr>PowerPoint Presentation</vt:lpstr>
      <vt:lpstr>PowerPoint Presentation</vt:lpstr>
      <vt:lpstr>Research—Disconnected Children</vt:lpstr>
      <vt:lpstr>Research—Less Family Outings </vt:lpstr>
      <vt:lpstr>Research—Less Eating together</vt:lpstr>
      <vt:lpstr>Research—Increase Porn Games</vt:lpstr>
      <vt:lpstr>PowerPoint Presentation</vt:lpstr>
      <vt:lpstr>Research—Infants and TV</vt:lpstr>
      <vt:lpstr>PowerPoint Presentation</vt:lpstr>
      <vt:lpstr>PowerPoint Presentation</vt:lpstr>
      <vt:lpstr>PowerPoint Presentation</vt:lpstr>
      <vt:lpstr>Research—Porn and Internet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 VS NURTURE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fesatho</dc:creator>
  <cp:lastModifiedBy>Grace</cp:lastModifiedBy>
  <cp:revision>44</cp:revision>
  <cp:lastPrinted>2013-08-29T13:15:25Z</cp:lastPrinted>
  <dcterms:created xsi:type="dcterms:W3CDTF">2013-06-04T20:03:33Z</dcterms:created>
  <dcterms:modified xsi:type="dcterms:W3CDTF">2013-08-29T13:54:08Z</dcterms:modified>
</cp:coreProperties>
</file>